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29" r:id="rId4"/>
  </p:sldMasterIdLst>
  <p:notesMasterIdLst>
    <p:notesMasterId r:id="rId37"/>
  </p:notesMasterIdLst>
  <p:handoutMasterIdLst>
    <p:handoutMasterId r:id="rId38"/>
  </p:handoutMasterIdLst>
  <p:sldIdLst>
    <p:sldId id="1483" r:id="rId5"/>
    <p:sldId id="1398" r:id="rId6"/>
    <p:sldId id="1379" r:id="rId7"/>
    <p:sldId id="1528" r:id="rId8"/>
    <p:sldId id="1529" r:id="rId9"/>
    <p:sldId id="1520" r:id="rId10"/>
    <p:sldId id="1510" r:id="rId11"/>
    <p:sldId id="1511" r:id="rId12"/>
    <p:sldId id="1503" r:id="rId13"/>
    <p:sldId id="1512" r:id="rId14"/>
    <p:sldId id="1523" r:id="rId15"/>
    <p:sldId id="1526" r:id="rId16"/>
    <p:sldId id="1364" r:id="rId17"/>
    <p:sldId id="1513" r:id="rId18"/>
    <p:sldId id="1504" r:id="rId19"/>
    <p:sldId id="1514" r:id="rId20"/>
    <p:sldId id="1524" r:id="rId21"/>
    <p:sldId id="1515" r:id="rId22"/>
    <p:sldId id="1516" r:id="rId23"/>
    <p:sldId id="1505" r:id="rId24"/>
    <p:sldId id="1517" r:id="rId25"/>
    <p:sldId id="1525" r:id="rId26"/>
    <p:sldId id="1518" r:id="rId27"/>
    <p:sldId id="1530" r:id="rId28"/>
    <p:sldId id="1519" r:id="rId29"/>
    <p:sldId id="1506" r:id="rId30"/>
    <p:sldId id="1521" r:id="rId31"/>
    <p:sldId id="1522" r:id="rId32"/>
    <p:sldId id="1531" r:id="rId33"/>
    <p:sldId id="1527" r:id="rId34"/>
    <p:sldId id="1500" r:id="rId35"/>
    <p:sldId id="1501" r:id="rId36"/>
  </p:sldIdLst>
  <p:sldSz cx="14630400" cy="8229600"/>
  <p:notesSz cx="6858000" cy="9144000"/>
  <p:defaultTextStyle>
    <a:defPPr>
      <a:defRPr lang="en-US"/>
    </a:defPPr>
    <a:lvl1pPr marL="0" algn="l" defTabSz="1097212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1pPr>
    <a:lvl2pPr marL="548606" algn="l" defTabSz="1097212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2pPr>
    <a:lvl3pPr marL="1097212" algn="l" defTabSz="1097212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3pPr>
    <a:lvl4pPr marL="1645818" algn="l" defTabSz="1097212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4pPr>
    <a:lvl5pPr marL="2194424" algn="l" defTabSz="1097212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5pPr>
    <a:lvl6pPr marL="2743031" algn="l" defTabSz="1097212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6pPr>
    <a:lvl7pPr marL="3291635" algn="l" defTabSz="1097212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7pPr>
    <a:lvl8pPr marL="3840241" algn="l" defTabSz="1097212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8pPr>
    <a:lvl9pPr marL="4388848" algn="l" defTabSz="1097212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ReInvent 2018 Template (Light)" id="{D5BB76F4-83CF-43C2-B768-FA13CADF33A0}">
          <p14:sldIdLst>
            <p14:sldId id="1483"/>
            <p14:sldId id="1398"/>
            <p14:sldId id="1379"/>
            <p14:sldId id="1528"/>
            <p14:sldId id="1529"/>
            <p14:sldId id="1520"/>
            <p14:sldId id="1510"/>
            <p14:sldId id="1511"/>
            <p14:sldId id="1503"/>
            <p14:sldId id="1512"/>
            <p14:sldId id="1523"/>
            <p14:sldId id="1526"/>
            <p14:sldId id="1364"/>
            <p14:sldId id="1513"/>
            <p14:sldId id="1504"/>
            <p14:sldId id="1514"/>
            <p14:sldId id="1524"/>
            <p14:sldId id="1515"/>
            <p14:sldId id="1516"/>
            <p14:sldId id="1505"/>
            <p14:sldId id="1517"/>
            <p14:sldId id="1525"/>
            <p14:sldId id="1518"/>
            <p14:sldId id="1530"/>
            <p14:sldId id="1519"/>
            <p14:sldId id="1506"/>
            <p14:sldId id="1521"/>
            <p14:sldId id="1522"/>
            <p14:sldId id="1531"/>
            <p14:sldId id="1527"/>
            <p14:sldId id="1500"/>
            <p14:sldId id="150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592">
          <p15:clr>
            <a:srgbClr val="A4A3A4"/>
          </p15:clr>
        </p15:guide>
        <p15:guide id="2" pos="460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/>
  </p:cmAuthor>
  <p:cmAuthor id="3" name="Mary Feil-Jacobs" initials="MF" lastIdx="22" clrIdx="3">
    <p:extLst/>
  </p:cmAuthor>
  <p:cmAuthor id="4" name="Mitchell Derrey" initials="MD" lastIdx="28" clrIdx="4">
    <p:extLst>
      <p:ext uri="{19B8F6BF-5375-455C-9EA6-DF929625EA0E}">
        <p15:presenceInfo xmlns:p15="http://schemas.microsoft.com/office/powerpoint/2012/main" userId="S-1-5-21-383413107-1061881802-891584314-485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D232AA"/>
    <a:srgbClr val="000000"/>
    <a:srgbClr val="282828"/>
    <a:srgbClr val="150454"/>
    <a:srgbClr val="2D93AA"/>
    <a:srgbClr val="00BBC9"/>
    <a:srgbClr val="F3F3F3"/>
    <a:srgbClr val="144D63"/>
    <a:srgbClr val="52525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469" autoAdjust="0"/>
    <p:restoredTop sz="72397" autoAdjust="0"/>
  </p:normalViewPr>
  <p:slideViewPr>
    <p:cSldViewPr snapToGrid="0">
      <p:cViewPr varScale="1">
        <p:scale>
          <a:sx n="132" d="100"/>
          <a:sy n="132" d="100"/>
        </p:scale>
        <p:origin x="2508" y="120"/>
      </p:cViewPr>
      <p:guideLst>
        <p:guide orient="horz" pos="2592"/>
        <p:guide pos="460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 showGuides="1">
      <p:cViewPr varScale="1">
        <p:scale>
          <a:sx n="60" d="100"/>
          <a:sy n="60" d="100"/>
        </p:scale>
        <p:origin x="3187" y="3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notesMaster" Target="notesMasters/notesMaster1.xml"/><Relationship Id="rId40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 err="1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ReInvent</a:t>
            </a:r>
            <a:r>
              <a:rPr lang="en-US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2018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ABB702-E265-E34A-BDE0-A7FC310AB52F}" type="datetime8">
              <a:rPr lang="en-US" smtClean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11/15/2018 1:05 PM</a:t>
            </a:fld>
            <a:endParaRPr lang="en-US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lvl="0"/>
            <a:r>
              <a:rPr lang="en-US" altLang="x-none" sz="700" dirty="0">
                <a:solidFill>
                  <a:srgbClr val="282828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r>
              <a:rPr lang="en-US"/>
              <a:t>ReInvent 2018</a:t>
            </a:r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0" marR="0" indent="0" algn="l" defTabSz="10972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altLang="x-none" sz="700" dirty="0">
                <a:solidFill>
                  <a:srgbClr val="282828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fld id="{CA8E1BB1-B036-4140-B110-296DC0701D04}" type="datetime8">
              <a:rPr lang="en-US" smtClean="0"/>
              <a:pPr/>
              <a:t>11/15/2018 1:05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+mn-lt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1097212" rtl="0" eaLnBrk="1" latinLnBrk="0" hangingPunct="1">
      <a:lnSpc>
        <a:spcPct val="90000"/>
      </a:lnSpc>
      <a:spcAft>
        <a:spcPts val="400"/>
      </a:spcAft>
      <a:defRPr sz="1059" kern="1200">
        <a:solidFill>
          <a:schemeClr val="tx1"/>
        </a:solidFill>
        <a:latin typeface="+mj-lt"/>
        <a:ea typeface="+mn-ea"/>
        <a:cs typeface="+mn-cs"/>
      </a:defRPr>
    </a:lvl1pPr>
    <a:lvl2pPr marL="255572" indent="-126991" algn="l" defTabSz="1097212" rtl="0" eaLnBrk="1" latinLnBrk="0" hangingPunct="1">
      <a:lnSpc>
        <a:spcPct val="90000"/>
      </a:lnSpc>
      <a:spcAft>
        <a:spcPts val="400"/>
      </a:spcAft>
      <a:buFont typeface="Arial" pitchFamily="34" charset="0"/>
      <a:buChar char="•"/>
      <a:defRPr sz="1059" kern="1200">
        <a:solidFill>
          <a:schemeClr val="tx1"/>
        </a:solidFill>
        <a:latin typeface="+mn-lt"/>
        <a:ea typeface="+mn-ea"/>
        <a:cs typeface="+mn-cs"/>
      </a:defRPr>
    </a:lvl2pPr>
    <a:lvl3pPr marL="393675" indent="-138105" algn="l" defTabSz="1097212" rtl="0" eaLnBrk="1" latinLnBrk="0" hangingPunct="1">
      <a:lnSpc>
        <a:spcPct val="90000"/>
      </a:lnSpc>
      <a:spcAft>
        <a:spcPts val="400"/>
      </a:spcAft>
      <a:buFont typeface="Arial" pitchFamily="34" charset="0"/>
      <a:buChar char="•"/>
      <a:defRPr sz="1059" kern="1200">
        <a:solidFill>
          <a:schemeClr val="tx1"/>
        </a:solidFill>
        <a:latin typeface="+mn-lt"/>
        <a:ea typeface="+mn-ea"/>
        <a:cs typeface="+mn-cs"/>
      </a:defRPr>
    </a:lvl3pPr>
    <a:lvl4pPr marL="579402" indent="-176201" algn="l" defTabSz="1097212" rtl="0" eaLnBrk="1" latinLnBrk="0" hangingPunct="1">
      <a:lnSpc>
        <a:spcPct val="90000"/>
      </a:lnSpc>
      <a:spcAft>
        <a:spcPts val="400"/>
      </a:spcAft>
      <a:buFont typeface="Arial" pitchFamily="34" charset="0"/>
      <a:buChar char="•"/>
      <a:defRPr sz="1059" kern="1200">
        <a:solidFill>
          <a:schemeClr val="tx1"/>
        </a:solidFill>
        <a:latin typeface="+mn-lt"/>
        <a:ea typeface="+mn-ea"/>
        <a:cs typeface="+mn-cs"/>
      </a:defRPr>
    </a:lvl4pPr>
    <a:lvl5pPr marL="738142" indent="-138105" algn="l" defTabSz="1097212" rtl="0" eaLnBrk="1" latinLnBrk="0" hangingPunct="1">
      <a:lnSpc>
        <a:spcPct val="90000"/>
      </a:lnSpc>
      <a:spcAft>
        <a:spcPts val="400"/>
      </a:spcAft>
      <a:buFont typeface="Arial" pitchFamily="34" charset="0"/>
      <a:buChar char="•"/>
      <a:defRPr sz="1059" kern="1200">
        <a:solidFill>
          <a:schemeClr val="tx1"/>
        </a:solidFill>
        <a:latin typeface="+mn-lt"/>
        <a:ea typeface="+mn-ea"/>
        <a:cs typeface="+mn-cs"/>
      </a:defRPr>
    </a:lvl5pPr>
    <a:lvl6pPr marL="2743031" algn="l" defTabSz="1097212" rtl="0" eaLnBrk="1" latinLnBrk="0" hangingPunct="1">
      <a:defRPr sz="1412" kern="1200">
        <a:solidFill>
          <a:schemeClr val="tx1"/>
        </a:solidFill>
        <a:latin typeface="+mn-lt"/>
        <a:ea typeface="+mn-ea"/>
        <a:cs typeface="+mn-cs"/>
      </a:defRPr>
    </a:lvl6pPr>
    <a:lvl7pPr marL="3291635" algn="l" defTabSz="1097212" rtl="0" eaLnBrk="1" latinLnBrk="0" hangingPunct="1">
      <a:defRPr sz="1412" kern="1200">
        <a:solidFill>
          <a:schemeClr val="tx1"/>
        </a:solidFill>
        <a:latin typeface="+mn-lt"/>
        <a:ea typeface="+mn-ea"/>
        <a:cs typeface="+mn-cs"/>
      </a:defRPr>
    </a:lvl7pPr>
    <a:lvl8pPr marL="3840241" algn="l" defTabSz="1097212" rtl="0" eaLnBrk="1" latinLnBrk="0" hangingPunct="1">
      <a:defRPr sz="1412" kern="1200">
        <a:solidFill>
          <a:schemeClr val="tx1"/>
        </a:solidFill>
        <a:latin typeface="+mn-lt"/>
        <a:ea typeface="+mn-ea"/>
        <a:cs typeface="+mn-cs"/>
      </a:defRPr>
    </a:lvl8pPr>
    <a:lvl9pPr marL="4388848" algn="l" defTabSz="1097212" rtl="0" eaLnBrk="1" latinLnBrk="0" hangingPunct="1">
      <a:defRPr sz="1412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baseline="0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Arial" panose="020B0604020202020204" pitchFamily="34" charset="0"/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01882E56-9BBC-5549-962E-8E06798B1869}" type="datetime8">
              <a:rPr lang="en-US" smtClean="0"/>
              <a:t>11/15/2018 2:41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56083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23E4C243-A5A9-8D44-83F5-E8823C4F81E7}" type="datetime8">
              <a:rPr lang="en-US" smtClean="0"/>
              <a:t>11/15/2018 1:05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25948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23E4C243-A5A9-8D44-83F5-E8823C4F81E7}" type="datetime8">
              <a:rPr lang="en-US" smtClean="0"/>
              <a:t>11/15/2018 1:05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90201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23E4C243-A5A9-8D44-83F5-E8823C4F81E7}" type="datetime8">
              <a:rPr lang="en-US" smtClean="0"/>
              <a:t>11/15/2018 1:05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72031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Arial" panose="020B0604020202020204" pitchFamily="34" charset="0"/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5BE8237A-4D68-A141-8155-E7C5F376347F}" type="datetime8">
              <a:rPr lang="en-US" smtClean="0"/>
              <a:t>11/15/2018 1:05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01114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23E4C243-A5A9-8D44-83F5-E8823C4F81E7}" type="datetime8">
              <a:rPr lang="en-US" smtClean="0"/>
              <a:t>11/15/2018 1:05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88962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59" kern="1200" dirty="0">
              <a:solidFill>
                <a:schemeClr val="tx1"/>
              </a:solidFill>
              <a:effectLst/>
              <a:latin typeface="+mj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EDCBB4EF-9781-9D45-BBC8-9B5DA8B67DF1}" type="datetime8">
              <a:rPr lang="en-US" smtClean="0"/>
              <a:t>11/15/2018 1:05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46592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23E4C243-A5A9-8D44-83F5-E8823C4F81E7}" type="datetime8">
              <a:rPr lang="en-US" smtClean="0"/>
              <a:t>11/15/2018 1:05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28363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23E4C243-A5A9-8D44-83F5-E8823C4F81E7}" type="datetime8">
              <a:rPr lang="en-US" smtClean="0"/>
              <a:t>11/15/2018 1:05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20551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Arial" panose="020B0604020202020204" pitchFamily="34" charset="0"/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5BE8237A-4D68-A141-8155-E7C5F376347F}" type="datetime8">
              <a:rPr lang="en-US" smtClean="0"/>
              <a:t>11/15/2018 1:05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16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23E4C243-A5A9-8D44-83F5-E8823C4F81E7}" type="datetime8">
              <a:rPr lang="en-US" smtClean="0"/>
              <a:t>11/15/2018 1:05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6697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59" kern="1200" dirty="0">
              <a:solidFill>
                <a:schemeClr val="tx1"/>
              </a:solidFill>
              <a:effectLst/>
              <a:latin typeface="+mj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EDCBB4EF-9781-9D45-BBC8-9B5DA8B67DF1}" type="datetime8">
              <a:rPr lang="en-US" smtClean="0"/>
              <a:t>11/15/2018 1:05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777389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59" kern="1200" dirty="0">
              <a:solidFill>
                <a:schemeClr val="tx1"/>
              </a:solidFill>
              <a:effectLst/>
              <a:latin typeface="+mj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EDCBB4EF-9781-9D45-BBC8-9B5DA8B67DF1}" type="datetime8">
              <a:rPr lang="en-US" smtClean="0"/>
              <a:t>11/15/2018 1:05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530740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23E4C243-A5A9-8D44-83F5-E8823C4F81E7}" type="datetime8">
              <a:rPr lang="en-US" smtClean="0"/>
              <a:t>11/15/2018 1:05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993601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23E4C243-A5A9-8D44-83F5-E8823C4F81E7}" type="datetime8">
              <a:rPr lang="en-US" smtClean="0"/>
              <a:t>11/15/2018 1:05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984157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Arial" panose="020B0604020202020204" pitchFamily="34" charset="0"/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5BE8237A-4D68-A141-8155-E7C5F376347F}" type="datetime8">
              <a:rPr lang="en-US" smtClean="0"/>
              <a:t>11/15/2018 1:05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047023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23E4C243-A5A9-8D44-83F5-E8823C4F81E7}" type="datetime8">
              <a:rPr lang="en-US" smtClean="0"/>
              <a:t>11/15/2018 2:13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919091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23E4C243-A5A9-8D44-83F5-E8823C4F81E7}" type="datetime8">
              <a:rPr lang="en-US" smtClean="0"/>
              <a:t>11/15/2018 2:22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021350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59" kern="1200" dirty="0">
              <a:solidFill>
                <a:schemeClr val="tx1"/>
              </a:solidFill>
              <a:effectLst/>
              <a:latin typeface="+mj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EDCBB4EF-9781-9D45-BBC8-9B5DA8B67DF1}" type="datetime8">
              <a:rPr lang="en-US" smtClean="0"/>
              <a:t>11/15/2018 1:05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281351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23E4C243-A5A9-8D44-83F5-E8823C4F81E7}" type="datetime8">
              <a:rPr lang="en-US" smtClean="0"/>
              <a:t>11/15/2018 1:05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473686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59" kern="1200" dirty="0">
              <a:solidFill>
                <a:schemeClr val="tx1"/>
              </a:solidFill>
              <a:effectLst/>
              <a:latin typeface="+mj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EDCBB4EF-9781-9D45-BBC8-9B5DA8B67DF1}" type="datetime8">
              <a:rPr lang="en-US" smtClean="0"/>
              <a:t>11/15/2018 1:05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45559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23E4C243-A5A9-8D44-83F5-E8823C4F81E7}" type="datetime8">
              <a:rPr lang="en-US" smtClean="0"/>
              <a:t>11/15/2018 2:45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8676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59" kern="1200" dirty="0">
              <a:solidFill>
                <a:schemeClr val="tx1"/>
              </a:solidFill>
              <a:effectLst/>
              <a:latin typeface="+mj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EDCBB4EF-9781-9D45-BBC8-9B5DA8B67DF1}" type="datetime8">
              <a:rPr lang="en-US" smtClean="0"/>
              <a:t>11/15/2018 1:05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85464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23E4C243-A5A9-8D44-83F5-E8823C4F81E7}" type="datetime8">
              <a:rPr lang="en-US" smtClean="0"/>
              <a:t>11/15/2018 1:05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52386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23E4C243-A5A9-8D44-83F5-E8823C4F81E7}" type="datetime8">
              <a:rPr lang="en-US" smtClean="0"/>
              <a:t>11/15/2018 1:05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65982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23E4C243-A5A9-8D44-83F5-E8823C4F81E7}" type="datetime8">
              <a:rPr lang="en-US" smtClean="0"/>
              <a:t>11/15/2018 1:05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80459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23E4C243-A5A9-8D44-83F5-E8823C4F81E7}" type="datetime8">
              <a:rPr lang="en-US" smtClean="0"/>
              <a:t>11/15/2018 1:05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63315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59" kern="1200" dirty="0">
              <a:solidFill>
                <a:schemeClr val="tx1"/>
              </a:solidFill>
              <a:effectLst/>
              <a:latin typeface="+mj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EDCBB4EF-9781-9D45-BBC8-9B5DA8B67DF1}" type="datetime8">
              <a:rPr lang="en-US" smtClean="0"/>
              <a:t>11/15/2018 1:05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97001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6" Type="http://schemas.microsoft.com/office/2007/relationships/hdphoto" Target="../media/hdphoto2.wdp"/><Relationship Id="rId5" Type="http://schemas.openxmlformats.org/officeDocument/2006/relationships/image" Target="../media/image6.png"/><Relationship Id="rId4" Type="http://schemas.openxmlformats.org/officeDocument/2006/relationships/image" Target="../media/image6.sv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6" Type="http://schemas.microsoft.com/office/2007/relationships/hdphoto" Target="../media/hdphoto2.wdp"/><Relationship Id="rId5" Type="http://schemas.openxmlformats.org/officeDocument/2006/relationships/image" Target="../media/image6.png"/><Relationship Id="rId4" Type="http://schemas.openxmlformats.org/officeDocument/2006/relationships/image" Target="../media/image6.sv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Relationship Id="rId6" Type="http://schemas.microsoft.com/office/2007/relationships/hdphoto" Target="../media/hdphoto2.wdp"/><Relationship Id="rId5" Type="http://schemas.openxmlformats.org/officeDocument/2006/relationships/image" Target="../media/image6.png"/><Relationship Id="rId4" Type="http://schemas.openxmlformats.org/officeDocument/2006/relationships/image" Target="../media/image6.sv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2.wdp"/><Relationship Id="rId4" Type="http://schemas.openxmlformats.org/officeDocument/2006/relationships/image" Target="../media/image6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2.wdp"/><Relationship Id="rId4" Type="http://schemas.openxmlformats.org/officeDocument/2006/relationships/image" Target="../media/image6.png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microsoft.com/office/2007/relationships/hdphoto" Target="../media/hdphoto2.wdp"/><Relationship Id="rId5" Type="http://schemas.openxmlformats.org/officeDocument/2006/relationships/image" Target="../media/image6.png"/><Relationship Id="rId4" Type="http://schemas.openxmlformats.org/officeDocument/2006/relationships/image" Target="../media/image6.sv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Relationship Id="rId6" Type="http://schemas.microsoft.com/office/2007/relationships/hdphoto" Target="../media/hdphoto2.wdp"/><Relationship Id="rId5" Type="http://schemas.openxmlformats.org/officeDocument/2006/relationships/image" Target="../media/image6.png"/><Relationship Id="rId4" Type="http://schemas.openxmlformats.org/officeDocument/2006/relationships/image" Target="../media/image6.sv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6" Type="http://schemas.microsoft.com/office/2007/relationships/hdphoto" Target="../media/hdphoto2.wdp"/><Relationship Id="rId5" Type="http://schemas.openxmlformats.org/officeDocument/2006/relationships/image" Target="../media/image6.png"/><Relationship Id="rId4" Type="http://schemas.openxmlformats.org/officeDocument/2006/relationships/image" Target="../media/image6.sv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microsoft.com/office/2007/relationships/hdphoto" Target="../media/hdphoto2.wdp"/><Relationship Id="rId5" Type="http://schemas.openxmlformats.org/officeDocument/2006/relationships/image" Target="../media/image6.png"/><Relationship Id="rId4" Type="http://schemas.openxmlformats.org/officeDocument/2006/relationships/image" Target="../media/image6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microsoft.com/office/2007/relationships/hdphoto" Target="../media/hdphoto2.wdp"/><Relationship Id="rId5" Type="http://schemas.openxmlformats.org/officeDocument/2006/relationships/image" Target="../media/image6.png"/><Relationship Id="rId4" Type="http://schemas.openxmlformats.org/officeDocument/2006/relationships/image" Target="../media/image6.sv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C7FC9AB-5A24-4F03-AB8E-CD7B5DC6731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323087" y="2493360"/>
            <a:ext cx="7529968" cy="3235235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5142" tIns="172114" rIns="215142" bIns="17211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109696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82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8FE005A7-7E65-4756-AF89-359FFFE7B1D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4933950" y="3571875"/>
            <a:ext cx="4762500" cy="108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96271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and_Full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AA35186C-ECB0-4E0C-B713-18574AB95FE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23088" y="1427011"/>
            <a:ext cx="14017752" cy="5716067"/>
          </a:xfrm>
          <a:blipFill>
            <a:blip r:embed="rId2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088" y="347413"/>
            <a:ext cx="14017752" cy="1079598"/>
          </a:xfrm>
        </p:spPr>
        <p:txBody>
          <a:bodyPr vert="horz" wrap="square" lIns="182880" tIns="146304" rIns="182880" bIns="146304" rtlCol="0" anchor="t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725D63-A1DD-47DB-847A-93B4DF9A2FC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 bwMode="white">
          <a:xfrm>
            <a:off x="323088" y="1427011"/>
            <a:ext cx="7310437" cy="849463"/>
          </a:xfrm>
          <a:prstGeom prst="rect">
            <a:avLst/>
          </a:prstGeom>
        </p:spPr>
        <p:txBody>
          <a:bodyPr vert="horz" wrap="square" lIns="182880" tIns="146304" rIns="182880" bIns="146304" rtlCol="0">
            <a:spAutoFit/>
          </a:bodyPr>
          <a:lstStyle>
            <a:lvl1pPr>
              <a:defRPr sz="4000">
                <a:solidFill>
                  <a:schemeClr val="bg1"/>
                </a:solidFill>
              </a:defRPr>
            </a:lvl1pPr>
            <a:lvl2pPr>
              <a:defRPr sz="2800">
                <a:solidFill>
                  <a:schemeClr val="bg1"/>
                </a:solidFill>
              </a:defRPr>
            </a:lvl2pPr>
            <a:lvl3pPr>
              <a:defRPr sz="2800">
                <a:solidFill>
                  <a:schemeClr val="bg1"/>
                </a:solidFill>
              </a:defRPr>
            </a:lvl3pPr>
            <a:lvl4pPr>
              <a:defRPr sz="2400">
                <a:solidFill>
                  <a:schemeClr val="bg1"/>
                </a:solidFill>
              </a:defRPr>
            </a:lvl4pPr>
            <a:lvl5pPr>
              <a:defRPr sz="2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32857842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and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552479A-5DAD-4873-981C-C65E6B0D3CDB}"/>
              </a:ext>
            </a:extLst>
          </p:cNvPr>
          <p:cNvSpPr/>
          <p:nvPr userDrawn="1"/>
        </p:nvSpPr>
        <p:spPr bwMode="white">
          <a:xfrm>
            <a:off x="5381842" y="7539582"/>
            <a:ext cx="5752323" cy="33809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088" y="347412"/>
            <a:ext cx="6260590" cy="1618547"/>
          </a:xfrm>
        </p:spPr>
        <p:txBody>
          <a:bodyPr vert="horz" wrap="square" lIns="182880" tIns="146304" rIns="182880" bIns="146304" rtlCol="0" anchor="t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43AEA6AC-FBE3-42D3-8F8F-4CE26A44427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315200" y="0"/>
            <a:ext cx="7315200" cy="8229600"/>
          </a:xfr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14BFDE4-EF97-4A84-B9A4-E3628474195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23089" y="2432855"/>
            <a:ext cx="6260591" cy="2265236"/>
          </a:xfrm>
          <a:prstGeom prst="rect">
            <a:avLst/>
          </a:prstGeom>
        </p:spPr>
        <p:txBody>
          <a:bodyPr vert="horz" wrap="square" lIns="182880" tIns="146304" rIns="182880" bIns="146304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61056257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_Bleed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0BD8948-597D-4B30-8B6E-BDB22A958C0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4630400" cy="8229600"/>
          </a:xfrm>
          <a:blipFill>
            <a:blip r:embed="rId2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</a:t>
            </a:r>
            <a:r>
              <a:rPr lang="en-US"/>
              <a:t>to insert </a:t>
            </a:r>
            <a:r>
              <a:rPr lang="en-US" dirty="0"/>
              <a:t>image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305C438C-5785-440F-97CD-7B887B1888D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 bwMode="white">
          <a:xfrm>
            <a:off x="323088" y="1427011"/>
            <a:ext cx="7310437" cy="849463"/>
          </a:xfrm>
          <a:prstGeom prst="rect">
            <a:avLst/>
          </a:prstGeom>
        </p:spPr>
        <p:txBody>
          <a:bodyPr vert="horz" wrap="square" lIns="182880" tIns="146304" rIns="182880" bIns="146304" rtlCol="0">
            <a:spAutoFit/>
          </a:bodyPr>
          <a:lstStyle>
            <a:lvl1pPr>
              <a:defRPr sz="4000">
                <a:solidFill>
                  <a:schemeClr val="bg1"/>
                </a:solidFill>
              </a:defRPr>
            </a:lvl1pPr>
            <a:lvl2pPr>
              <a:defRPr sz="2800">
                <a:solidFill>
                  <a:schemeClr val="bg1"/>
                </a:solidFill>
              </a:defRPr>
            </a:lvl2pPr>
            <a:lvl3pPr>
              <a:defRPr sz="2800">
                <a:solidFill>
                  <a:schemeClr val="bg1"/>
                </a:solidFill>
              </a:defRPr>
            </a:lvl3pPr>
            <a:lvl4pPr>
              <a:defRPr sz="2400">
                <a:solidFill>
                  <a:schemeClr val="bg1"/>
                </a:solidFill>
              </a:defRPr>
            </a:lvl4pPr>
            <a:lvl5pPr>
              <a:defRPr sz="2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9F7D3E0-85A7-4888-9332-9B0C252C20EA}"/>
              </a:ext>
            </a:extLst>
          </p:cNvPr>
          <p:cNvSpPr>
            <a:spLocks noGrp="1"/>
          </p:cNvSpPr>
          <p:nvPr>
            <p:ph type="title"/>
          </p:nvPr>
        </p:nvSpPr>
        <p:spPr bwMode="white">
          <a:xfrm>
            <a:off x="323088" y="347413"/>
            <a:ext cx="14017752" cy="1079598"/>
          </a:xfrm>
        </p:spPr>
        <p:txBody>
          <a:bodyPr vert="horz" wrap="square" lIns="182880" tIns="146304" rIns="182880" bIns="146304" rtlCol="0" anchor="t">
            <a:noAutofit/>
          </a:bodyPr>
          <a:lstStyle>
            <a:lvl1pPr>
              <a:defRPr lang="en-US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7976603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mbed_Vide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50AC034E-E54C-4458-8A41-EB0300702CFF}"/>
              </a:ext>
            </a:extLst>
          </p:cNvPr>
          <p:cNvSpPr/>
          <p:nvPr userDrawn="1"/>
        </p:nvSpPr>
        <p:spPr bwMode="auto">
          <a:xfrm rot="5400000">
            <a:off x="6088380" y="2887980"/>
            <a:ext cx="2453640" cy="2453640"/>
          </a:xfrm>
          <a:custGeom>
            <a:avLst/>
            <a:gdLst>
              <a:gd name="connsiteX0" fmla="*/ 696468 w 2453640"/>
              <a:gd name="connsiteY0" fmla="*/ 1493520 h 2453640"/>
              <a:gd name="connsiteX1" fmla="*/ 1757172 w 2453640"/>
              <a:gd name="connsiteY1" fmla="*/ 1493520 h 2453640"/>
              <a:gd name="connsiteX2" fmla="*/ 1226820 w 2453640"/>
              <a:gd name="connsiteY2" fmla="*/ 701040 h 2453640"/>
              <a:gd name="connsiteX3" fmla="*/ 0 w 2453640"/>
              <a:gd name="connsiteY3" fmla="*/ 1226820 h 2453640"/>
              <a:gd name="connsiteX4" fmla="*/ 1226820 w 2453640"/>
              <a:gd name="connsiteY4" fmla="*/ 0 h 2453640"/>
              <a:gd name="connsiteX5" fmla="*/ 2453640 w 2453640"/>
              <a:gd name="connsiteY5" fmla="*/ 1226820 h 2453640"/>
              <a:gd name="connsiteX6" fmla="*/ 1226820 w 2453640"/>
              <a:gd name="connsiteY6" fmla="*/ 2453640 h 2453640"/>
              <a:gd name="connsiteX7" fmla="*/ 0 w 2453640"/>
              <a:gd name="connsiteY7" fmla="*/ 1226820 h 2453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53640" h="2453640">
                <a:moveTo>
                  <a:pt x="696468" y="1493520"/>
                </a:moveTo>
                <a:lnTo>
                  <a:pt x="1757172" y="1493520"/>
                </a:lnTo>
                <a:lnTo>
                  <a:pt x="1226820" y="701040"/>
                </a:lnTo>
                <a:close/>
                <a:moveTo>
                  <a:pt x="0" y="1226820"/>
                </a:moveTo>
                <a:cubicBezTo>
                  <a:pt x="0" y="549266"/>
                  <a:pt x="549266" y="0"/>
                  <a:pt x="1226820" y="0"/>
                </a:cubicBezTo>
                <a:cubicBezTo>
                  <a:pt x="1904374" y="0"/>
                  <a:pt x="2453640" y="549266"/>
                  <a:pt x="2453640" y="1226820"/>
                </a:cubicBezTo>
                <a:cubicBezTo>
                  <a:pt x="2453640" y="1904374"/>
                  <a:pt x="1904374" y="2453640"/>
                  <a:pt x="1226820" y="2453640"/>
                </a:cubicBezTo>
                <a:cubicBezTo>
                  <a:pt x="549266" y="2453640"/>
                  <a:pt x="0" y="1904374"/>
                  <a:pt x="0" y="1226820"/>
                </a:cubicBezTo>
                <a:close/>
              </a:path>
            </a:pathLst>
          </a:cu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Media Placeholder 3">
            <a:extLst>
              <a:ext uri="{FF2B5EF4-FFF2-40B4-BE49-F238E27FC236}">
                <a16:creationId xmlns:a16="http://schemas.microsoft.com/office/drawing/2014/main" id="{62EA48BA-8AA5-4D2B-BA49-A7696755D9F4}"/>
              </a:ext>
            </a:extLst>
          </p:cNvPr>
          <p:cNvSpPr>
            <a:spLocks noGrp="1"/>
          </p:cNvSpPr>
          <p:nvPr userDrawn="1">
            <p:ph type="media" sz="quarter" idx="10" hasCustomPrompt="1"/>
          </p:nvPr>
        </p:nvSpPr>
        <p:spPr>
          <a:xfrm>
            <a:off x="0" y="0"/>
            <a:ext cx="14630400" cy="8229600"/>
          </a:xfrm>
        </p:spPr>
        <p:txBody>
          <a:bodyPr anchor="ctr" anchorCtr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video</a:t>
            </a:r>
          </a:p>
        </p:txBody>
      </p:sp>
    </p:spTree>
    <p:extLst>
      <p:ext uri="{BB962C8B-B14F-4D97-AF65-F5344CB8AC3E}">
        <p14:creationId xmlns:p14="http://schemas.microsoft.com/office/powerpoint/2010/main" val="2653947564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_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icture containing object&#10;&#10;Description generated with high confidence">
            <a:extLst>
              <a:ext uri="{FF2B5EF4-FFF2-40B4-BE49-F238E27FC236}">
                <a16:creationId xmlns:a16="http://schemas.microsoft.com/office/drawing/2014/main" id="{35F48DB9-E331-4285-B61A-75E6B3CDC08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323850" y="3444973"/>
            <a:ext cx="12908725" cy="1126462"/>
          </a:xfrm>
          <a:noFill/>
        </p:spPr>
        <p:txBody>
          <a:bodyPr wrap="square" lIns="182880" tIns="146304" rIns="182880" bIns="146304" anchor="t" anchorCtr="0">
            <a:spAutoFit/>
          </a:bodyPr>
          <a:lstStyle>
            <a:lvl1pPr>
              <a:defRPr sz="6000" spc="-11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A6E69C37-0E9D-4E22-B18B-5FB52E08D9E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 bwMode="white">
          <a:xfrm>
            <a:off x="548569" y="7406123"/>
            <a:ext cx="1075500" cy="245214"/>
          </a:xfrm>
          <a:prstGeom prst="rect">
            <a:avLst/>
          </a:prstGeom>
        </p:spPr>
      </p:pic>
      <p:sp>
        <p:nvSpPr>
          <p:cNvPr id="11" name="TextBox 3">
            <a:extLst>
              <a:ext uri="{FF2B5EF4-FFF2-40B4-BE49-F238E27FC236}">
                <a16:creationId xmlns:a16="http://schemas.microsoft.com/office/drawing/2014/main" id="{4F7393F9-7DE2-4793-AE05-B703B6A04CC0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5334001" y="7528730"/>
            <a:ext cx="3962400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3D2A5F9-316C-48CC-91AF-19A9F7E2310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6261" y="7435780"/>
            <a:ext cx="774273" cy="462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602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ideo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B817AB2-910C-4EAB-9E81-DE1CAA45A70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322675" y="3444973"/>
            <a:ext cx="12908725" cy="1126462"/>
          </a:xfrm>
          <a:noFill/>
        </p:spPr>
        <p:txBody>
          <a:bodyPr wrap="square" lIns="182880" tIns="146304" rIns="182880" bIns="146304" anchor="t" anchorCtr="0">
            <a:spAutoFit/>
          </a:bodyPr>
          <a:lstStyle>
            <a:lvl1pPr>
              <a:defRPr sz="6000" spc="-11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221E2688-9EDC-44C8-AB54-F252F026318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48569" y="7406123"/>
            <a:ext cx="1075500" cy="245214"/>
          </a:xfrm>
          <a:prstGeom prst="rect">
            <a:avLst/>
          </a:prstGeom>
        </p:spPr>
      </p:pic>
      <p:sp>
        <p:nvSpPr>
          <p:cNvPr id="12" name="TextBox 3">
            <a:extLst>
              <a:ext uri="{FF2B5EF4-FFF2-40B4-BE49-F238E27FC236}">
                <a16:creationId xmlns:a16="http://schemas.microsoft.com/office/drawing/2014/main" id="{5E22ACB9-3FBB-4163-854B-1872E507527F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5334001" y="7528730"/>
            <a:ext cx="3962400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84F0FF8-243A-4646-9A71-94F1BB4448F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6261" y="7435780"/>
            <a:ext cx="774273" cy="462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2182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mo_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icture containing object&#10;&#10;Description generated with high confidence">
            <a:extLst>
              <a:ext uri="{FF2B5EF4-FFF2-40B4-BE49-F238E27FC236}">
                <a16:creationId xmlns:a16="http://schemas.microsoft.com/office/drawing/2014/main" id="{230E0C0E-3815-4E11-BC7C-EEB5663659A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4630401" cy="82296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323850" y="3444973"/>
            <a:ext cx="12908725" cy="1126462"/>
          </a:xfrm>
          <a:noFill/>
        </p:spPr>
        <p:txBody>
          <a:bodyPr wrap="square" lIns="182880" tIns="146304" rIns="182880" bIns="146304" anchor="t" anchorCtr="0">
            <a:spAutoFit/>
          </a:bodyPr>
          <a:lstStyle>
            <a:lvl1pPr>
              <a:defRPr sz="6000" spc="-11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0696063D-1536-449F-A00B-E268CC2AA72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48569" y="7406123"/>
            <a:ext cx="1075500" cy="245214"/>
          </a:xfrm>
          <a:prstGeom prst="rect">
            <a:avLst/>
          </a:prstGeom>
        </p:spPr>
      </p:pic>
      <p:sp>
        <p:nvSpPr>
          <p:cNvPr id="10" name="TextBox 3">
            <a:extLst>
              <a:ext uri="{FF2B5EF4-FFF2-40B4-BE49-F238E27FC236}">
                <a16:creationId xmlns:a16="http://schemas.microsoft.com/office/drawing/2014/main" id="{5ADF30AA-1F86-4F01-8C7D-0690021D0507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5334001" y="7528730"/>
            <a:ext cx="3962400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960AA6-5521-4B06-B6AC-DD11063C89F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6261" y="7435780"/>
            <a:ext cx="774273" cy="462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3534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idx="4294967295" hasCustomPrompt="1"/>
          </p:nvPr>
        </p:nvSpPr>
        <p:spPr>
          <a:xfrm>
            <a:off x="323851" y="349250"/>
            <a:ext cx="14306550" cy="1077913"/>
          </a:xfrm>
        </p:spPr>
        <p:txBody>
          <a:bodyPr lIns="182880" tIns="146304" rIns="182880" bIns="146304"/>
          <a:lstStyle/>
          <a:p>
            <a:r>
              <a:rPr lang="en-US" dirty="0"/>
              <a:t>Sample Code Slide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DB0438D-0AA4-40DE-B859-53B4B25058B8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23850" y="1809750"/>
            <a:ext cx="13768388" cy="4665893"/>
          </a:xfrm>
        </p:spPr>
        <p:txBody>
          <a:bodyPr lIns="182880" tIns="146304" rIns="182880" bIns="146304"/>
          <a:lstStyle>
            <a:lvl1pPr>
              <a:spcBef>
                <a:spcPts val="2400"/>
              </a:spcBef>
              <a:defRPr sz="2000">
                <a:latin typeface="Lucida Console" panose="020B0609040504020204" pitchFamily="49" charset="0"/>
              </a:defRPr>
            </a:lvl1pPr>
            <a:lvl2pPr>
              <a:defRPr>
                <a:latin typeface="Lucida Console" panose="020B0609040504020204" pitchFamily="49" charset="0"/>
              </a:defRPr>
            </a:lvl2pPr>
            <a:lvl3pPr>
              <a:defRPr>
                <a:latin typeface="Lucida Console" panose="020B0609040504020204" pitchFamily="49" charset="0"/>
              </a:defRPr>
            </a:lvl3pPr>
            <a:lvl4pPr>
              <a:defRPr>
                <a:latin typeface="Lucida Console" panose="020B0609040504020204" pitchFamily="49" charset="0"/>
              </a:defRPr>
            </a:lvl4pPr>
            <a:lvl5pPr>
              <a:defRPr>
                <a:latin typeface="Lucida Console" panose="020B0609040504020204" pitchFamily="49" charset="0"/>
              </a:defRPr>
            </a:lvl5pPr>
          </a:lstStyle>
          <a:p>
            <a:pPr lvl="0"/>
            <a:r>
              <a:rPr lang="en-US" dirty="0"/>
              <a:t>Edit var pd = require('pretty-data').pd;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xml_pp</a:t>
            </a:r>
            <a:r>
              <a:rPr lang="en-US" dirty="0"/>
              <a:t> = pd.xml(data);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xml_min</a:t>
            </a:r>
            <a:r>
              <a:rPr lang="en-US" dirty="0"/>
              <a:t> = </a:t>
            </a:r>
            <a:r>
              <a:rPr lang="en-US" dirty="0" err="1"/>
              <a:t>pd.xmlmin</a:t>
            </a:r>
            <a:r>
              <a:rPr lang="en-US" dirty="0"/>
              <a:t>(data [,true]);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json_pp</a:t>
            </a:r>
            <a:r>
              <a:rPr lang="en-US" dirty="0"/>
              <a:t> = </a:t>
            </a:r>
            <a:r>
              <a:rPr lang="en-US" dirty="0" err="1"/>
              <a:t>pd.json</a:t>
            </a:r>
            <a:r>
              <a:rPr lang="en-US" dirty="0"/>
              <a:t>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json_min</a:t>
            </a:r>
            <a:r>
              <a:rPr lang="en-US" dirty="0"/>
              <a:t> = </a:t>
            </a:r>
            <a:r>
              <a:rPr lang="en-US" dirty="0" err="1"/>
              <a:t>pd.jsonmin</a:t>
            </a:r>
            <a:r>
              <a:rPr lang="en-US" dirty="0"/>
              <a:t>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css_pp</a:t>
            </a:r>
            <a:r>
              <a:rPr lang="en-US" dirty="0"/>
              <a:t> = pd.css(data);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css_min</a:t>
            </a:r>
            <a:r>
              <a:rPr lang="en-US" dirty="0"/>
              <a:t> = </a:t>
            </a:r>
            <a:r>
              <a:rPr lang="en-US" dirty="0" err="1"/>
              <a:t>pd.cssmin</a:t>
            </a:r>
            <a:r>
              <a:rPr lang="en-US" dirty="0"/>
              <a:t>(data [, true]);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sql_pp</a:t>
            </a:r>
            <a:r>
              <a:rPr lang="en-US" dirty="0"/>
              <a:t> = </a:t>
            </a:r>
            <a:r>
              <a:rPr lang="en-US" dirty="0" err="1"/>
              <a:t>pd.sql</a:t>
            </a:r>
            <a:r>
              <a:rPr lang="en-US" dirty="0"/>
              <a:t>(data);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3A0BBF39-37AF-47AC-9F11-E2AE188561A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48569" y="7406123"/>
            <a:ext cx="1075500" cy="245214"/>
          </a:xfrm>
          <a:prstGeom prst="rect">
            <a:avLst/>
          </a:prstGeom>
        </p:spPr>
      </p:pic>
      <p:sp>
        <p:nvSpPr>
          <p:cNvPr id="10" name="TextBox 3">
            <a:extLst>
              <a:ext uri="{FF2B5EF4-FFF2-40B4-BE49-F238E27FC236}">
                <a16:creationId xmlns:a16="http://schemas.microsoft.com/office/drawing/2014/main" id="{A20EC1B5-0B55-4E72-AE30-BC2870883898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334001" y="7528730"/>
            <a:ext cx="3962400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01509A3-C6BB-4BFF-BA57-4AC79A2B6BC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6261" y="7435780"/>
            <a:ext cx="774273" cy="462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1698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de_2_Colum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idx="4294967295" hasCustomPrompt="1"/>
          </p:nvPr>
        </p:nvSpPr>
        <p:spPr>
          <a:xfrm>
            <a:off x="323851" y="349250"/>
            <a:ext cx="14306550" cy="1077913"/>
          </a:xfrm>
        </p:spPr>
        <p:txBody>
          <a:bodyPr lIns="182880" tIns="146304" rIns="182880" bIns="146304"/>
          <a:lstStyle/>
          <a:p>
            <a:r>
              <a:rPr lang="en-US" dirty="0"/>
              <a:t>Sample Code Slide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DB0438D-0AA4-40DE-B859-53B4B25058B8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23850" y="1809750"/>
            <a:ext cx="6453188" cy="4942892"/>
          </a:xfrm>
        </p:spPr>
        <p:txBody>
          <a:bodyPr lIns="182880" tIns="146304" rIns="182880" bIns="146304"/>
          <a:lstStyle>
            <a:lvl1pPr>
              <a:spcBef>
                <a:spcPts val="2400"/>
              </a:spcBef>
              <a:defRPr sz="2000">
                <a:latin typeface="Lucida Console" panose="020B0609040504020204" pitchFamily="49" charset="0"/>
              </a:defRPr>
            </a:lvl1pPr>
            <a:lvl2pPr>
              <a:defRPr>
                <a:latin typeface="Lucida Console" panose="020B0609040504020204" pitchFamily="49" charset="0"/>
              </a:defRPr>
            </a:lvl2pPr>
            <a:lvl3pPr>
              <a:defRPr>
                <a:latin typeface="Lucida Console" panose="020B0609040504020204" pitchFamily="49" charset="0"/>
              </a:defRPr>
            </a:lvl3pPr>
            <a:lvl4pPr>
              <a:defRPr>
                <a:latin typeface="Lucida Console" panose="020B0609040504020204" pitchFamily="49" charset="0"/>
              </a:defRPr>
            </a:lvl4pPr>
            <a:lvl5pPr>
              <a:defRPr>
                <a:latin typeface="Lucida Console" panose="020B0609040504020204" pitchFamily="49" charset="0"/>
              </a:defRPr>
            </a:lvl5pPr>
          </a:lstStyle>
          <a:p>
            <a:pPr lvl="0"/>
            <a:r>
              <a:rPr lang="en-US" dirty="0"/>
              <a:t>Edit var pd = require('pretty-data').pd;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xml_pp</a:t>
            </a:r>
            <a:r>
              <a:rPr lang="en-US" dirty="0"/>
              <a:t> = pd.xml(data);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xml_min</a:t>
            </a:r>
            <a:r>
              <a:rPr lang="en-US" dirty="0"/>
              <a:t> = </a:t>
            </a:r>
            <a:r>
              <a:rPr lang="en-US" dirty="0" err="1"/>
              <a:t>pd.xmlmin</a:t>
            </a:r>
            <a:r>
              <a:rPr lang="en-US" dirty="0"/>
              <a:t>(data [,true]);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json_pp</a:t>
            </a:r>
            <a:r>
              <a:rPr lang="en-US" dirty="0"/>
              <a:t> = </a:t>
            </a:r>
            <a:r>
              <a:rPr lang="en-US" dirty="0" err="1"/>
              <a:t>pd.json</a:t>
            </a:r>
            <a:r>
              <a:rPr lang="en-US" dirty="0"/>
              <a:t>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json_min</a:t>
            </a:r>
            <a:r>
              <a:rPr lang="en-US" dirty="0"/>
              <a:t> = </a:t>
            </a:r>
            <a:r>
              <a:rPr lang="en-US" dirty="0" err="1"/>
              <a:t>pd.jsonmin</a:t>
            </a:r>
            <a:r>
              <a:rPr lang="en-US" dirty="0"/>
              <a:t>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css_pp</a:t>
            </a:r>
            <a:r>
              <a:rPr lang="en-US" dirty="0"/>
              <a:t> = pd.css(data);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css_min</a:t>
            </a:r>
            <a:r>
              <a:rPr lang="en-US" dirty="0"/>
              <a:t> = </a:t>
            </a:r>
            <a:r>
              <a:rPr lang="en-US" dirty="0" err="1"/>
              <a:t>pd.cssmin</a:t>
            </a:r>
            <a:r>
              <a:rPr lang="en-US" dirty="0"/>
              <a:t>(data [, true]);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sql_pp</a:t>
            </a:r>
            <a:r>
              <a:rPr lang="en-US" dirty="0"/>
              <a:t> = </a:t>
            </a:r>
            <a:r>
              <a:rPr lang="en-US" dirty="0" err="1"/>
              <a:t>pd.sql</a:t>
            </a:r>
            <a:r>
              <a:rPr lang="en-US" dirty="0"/>
              <a:t>(data);</a:t>
            </a:r>
          </a:p>
        </p:txBody>
      </p:sp>
      <p:sp>
        <p:nvSpPr>
          <p:cNvPr id="7" name="Content Placeholder 10">
            <a:extLst>
              <a:ext uri="{FF2B5EF4-FFF2-40B4-BE49-F238E27FC236}">
                <a16:creationId xmlns:a16="http://schemas.microsoft.com/office/drawing/2014/main" id="{37C8F698-9535-4EA1-A06D-92ABCB324DB2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7064787" y="1809750"/>
            <a:ext cx="6453188" cy="4942892"/>
          </a:xfrm>
        </p:spPr>
        <p:txBody>
          <a:bodyPr lIns="182880" tIns="146304" rIns="182880" bIns="146304"/>
          <a:lstStyle>
            <a:lvl1pPr>
              <a:spcBef>
                <a:spcPts val="2400"/>
              </a:spcBef>
              <a:defRPr sz="2000">
                <a:latin typeface="Lucida Console" panose="020B0609040504020204" pitchFamily="49" charset="0"/>
              </a:defRPr>
            </a:lvl1pPr>
            <a:lvl2pPr>
              <a:defRPr>
                <a:latin typeface="Lucida Console" panose="020B0609040504020204" pitchFamily="49" charset="0"/>
              </a:defRPr>
            </a:lvl2pPr>
            <a:lvl3pPr>
              <a:defRPr>
                <a:latin typeface="Lucida Console" panose="020B0609040504020204" pitchFamily="49" charset="0"/>
              </a:defRPr>
            </a:lvl3pPr>
            <a:lvl4pPr>
              <a:defRPr>
                <a:latin typeface="Lucida Console" panose="020B0609040504020204" pitchFamily="49" charset="0"/>
              </a:defRPr>
            </a:lvl4pPr>
            <a:lvl5pPr>
              <a:defRPr>
                <a:latin typeface="Lucida Console" panose="020B0609040504020204" pitchFamily="49" charset="0"/>
              </a:defRPr>
            </a:lvl5pPr>
          </a:lstStyle>
          <a:p>
            <a:pPr lvl="0"/>
            <a:r>
              <a:rPr lang="en-US" dirty="0"/>
              <a:t>Edit var pd = require('pretty-data').pd;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xml_pp</a:t>
            </a:r>
            <a:r>
              <a:rPr lang="en-US" dirty="0"/>
              <a:t> = pd.xml(data);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xml_min</a:t>
            </a:r>
            <a:r>
              <a:rPr lang="en-US" dirty="0"/>
              <a:t> = </a:t>
            </a:r>
            <a:r>
              <a:rPr lang="en-US" dirty="0" err="1"/>
              <a:t>pd.xmlmin</a:t>
            </a:r>
            <a:r>
              <a:rPr lang="en-US" dirty="0"/>
              <a:t>(data [,true]);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json_pp</a:t>
            </a:r>
            <a:r>
              <a:rPr lang="en-US" dirty="0"/>
              <a:t> = </a:t>
            </a:r>
            <a:r>
              <a:rPr lang="en-US" dirty="0" err="1"/>
              <a:t>pd.json</a:t>
            </a:r>
            <a:r>
              <a:rPr lang="en-US" dirty="0"/>
              <a:t>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json_min</a:t>
            </a:r>
            <a:r>
              <a:rPr lang="en-US" dirty="0"/>
              <a:t> = </a:t>
            </a:r>
            <a:r>
              <a:rPr lang="en-US" dirty="0" err="1"/>
              <a:t>pd.jsonmin</a:t>
            </a:r>
            <a:r>
              <a:rPr lang="en-US" dirty="0"/>
              <a:t>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css_pp</a:t>
            </a:r>
            <a:r>
              <a:rPr lang="en-US" dirty="0"/>
              <a:t> = pd.css(data);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css_min</a:t>
            </a:r>
            <a:r>
              <a:rPr lang="en-US" dirty="0"/>
              <a:t> = </a:t>
            </a:r>
            <a:r>
              <a:rPr lang="en-US" dirty="0" err="1"/>
              <a:t>pd.cssmin</a:t>
            </a:r>
            <a:r>
              <a:rPr lang="en-US" dirty="0"/>
              <a:t>(data [, true]);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sql_pp</a:t>
            </a:r>
            <a:r>
              <a:rPr lang="en-US" dirty="0"/>
              <a:t> = </a:t>
            </a:r>
            <a:r>
              <a:rPr lang="en-US" dirty="0" err="1"/>
              <a:t>pd.sql</a:t>
            </a:r>
            <a:r>
              <a:rPr lang="en-US" dirty="0"/>
              <a:t>(data);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C004189D-3801-4EBD-B94A-F530EEFC96A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48569" y="7406123"/>
            <a:ext cx="1075500" cy="245214"/>
          </a:xfrm>
          <a:prstGeom prst="rect">
            <a:avLst/>
          </a:prstGeom>
        </p:spPr>
      </p:pic>
      <p:sp>
        <p:nvSpPr>
          <p:cNvPr id="10" name="TextBox 3">
            <a:extLst>
              <a:ext uri="{FF2B5EF4-FFF2-40B4-BE49-F238E27FC236}">
                <a16:creationId xmlns:a16="http://schemas.microsoft.com/office/drawing/2014/main" id="{278807CA-43ED-4DE6-AA75-223266EAF5F8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334001" y="7528730"/>
            <a:ext cx="3962400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29B38C6-EA35-4420-8120-7B1B0C159F3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6261" y="7435780"/>
            <a:ext cx="774273" cy="462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3240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_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5B272B3-8328-4907-A1D0-C4701AFA5A3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 bwMode="white">
          <a:xfrm>
            <a:off x="323850" y="2225993"/>
            <a:ext cx="12910746" cy="2692450"/>
          </a:xfrm>
        </p:spPr>
        <p:txBody>
          <a:bodyPr lIns="182880" tIns="146304" rIns="182880" bIns="146304"/>
          <a:lstStyle>
            <a:lvl1pPr marL="171450" indent="-171450" algn="l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“Lorem ipsum dolor sit amet, consectetuer adipiscing </a:t>
            </a:r>
            <a:r>
              <a:rPr lang="en-US" dirty="0" err="1"/>
              <a:t>elit</a:t>
            </a:r>
            <a:r>
              <a:rPr lang="en-US" dirty="0"/>
              <a:t>. Maecenas </a:t>
            </a:r>
            <a:r>
              <a:rPr lang="en-US" dirty="0" err="1"/>
              <a:t>porttitor</a:t>
            </a:r>
            <a:r>
              <a:rPr lang="en-US" dirty="0"/>
              <a:t> congue </a:t>
            </a:r>
            <a:r>
              <a:rPr lang="en-US" dirty="0" err="1"/>
              <a:t>massa</a:t>
            </a:r>
            <a:r>
              <a:rPr lang="en-US" dirty="0"/>
              <a:t>.” 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6233160" y="5454968"/>
            <a:ext cx="7001828" cy="683264"/>
          </a:xfrm>
        </p:spPr>
        <p:txBody>
          <a:bodyPr lIns="182880" tIns="146304" rIns="182880" bIns="146304"/>
          <a:lstStyle>
            <a:lvl1pPr marL="228600" indent="0" algn="r">
              <a:buNone/>
              <a:defRPr sz="2800" b="1">
                <a:solidFill>
                  <a:schemeClr val="tx1"/>
                </a:solidFill>
                <a:latin typeface="+mn-lt"/>
              </a:defRPr>
            </a:lvl1pPr>
            <a:lvl2pPr marL="403388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2pPr>
            <a:lvl3pPr marL="672313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3pPr>
            <a:lvl4pPr marL="941238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4pPr>
            <a:lvl5pPr marL="1210163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363527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_OneSpea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ADE7406F-C142-4253-8E50-E2353A9D4368}"/>
              </a:ext>
            </a:extLst>
          </p:cNvPr>
          <p:cNvGrpSpPr/>
          <p:nvPr userDrawn="1"/>
        </p:nvGrpSpPr>
        <p:grpSpPr>
          <a:xfrm>
            <a:off x="0" y="0"/>
            <a:ext cx="14630400" cy="8229600"/>
            <a:chOff x="0" y="0"/>
            <a:chExt cx="14630400" cy="8229600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1F94A427-1C24-42D8-AD2B-F4589D29F0F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781368" y="0"/>
              <a:ext cx="8849032" cy="8229600"/>
            </a:xfrm>
            <a:prstGeom prst="rect">
              <a:avLst/>
            </a:prstGeom>
          </p:spPr>
        </p:pic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7834436B-15A7-4747-8E82-8F4E178B11DA}"/>
                </a:ext>
              </a:extLst>
            </p:cNvPr>
            <p:cNvSpPr/>
            <p:nvPr userDrawn="1"/>
          </p:nvSpPr>
          <p:spPr bwMode="auto">
            <a:xfrm>
              <a:off x="0" y="0"/>
              <a:ext cx="5781368" cy="8229600"/>
            </a:xfrm>
            <a:prstGeom prst="rect">
              <a:avLst/>
            </a:prstGeom>
            <a:solidFill>
              <a:srgbClr val="00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323088" y="2330011"/>
            <a:ext cx="10462197" cy="1850571"/>
          </a:xfrm>
          <a:noFill/>
        </p:spPr>
        <p:txBody>
          <a:bodyPr lIns="182880" tIns="146304" rIns="182880" bIns="146304" anchor="t" anchorCtr="0"/>
          <a:lstStyle>
            <a:lvl1pPr>
              <a:defRPr sz="5400" spc="-118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 here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white">
          <a:xfrm>
            <a:off x="323850" y="4652963"/>
            <a:ext cx="10458448" cy="1665514"/>
          </a:xfrm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lang="en-US" sz="2400" b="0" kern="1200" spc="0" baseline="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Job Title</a:t>
            </a:r>
          </a:p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Company/Org Name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 bwMode="white">
          <a:xfrm>
            <a:off x="323087" y="1471315"/>
            <a:ext cx="10462197" cy="572464"/>
          </a:xfrm>
        </p:spPr>
        <p:txBody>
          <a:bodyPr vert="horz" wrap="square" lIns="182880" tIns="146304" rIns="182880" bIns="146304" rtlCol="0">
            <a:spAutoFit/>
          </a:bodyPr>
          <a:lstStyle>
            <a:lvl1pPr>
              <a:defRPr lang="en-US" sz="2000" spc="600" baseline="0" dirty="0">
                <a:solidFill>
                  <a:schemeClr val="bg1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 err="1"/>
              <a:t>SessionID</a:t>
            </a:r>
            <a:endParaRPr lang="en-US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5F306402-1ADF-431A-8AE8-7631253E61A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48569" y="7406123"/>
            <a:ext cx="1075500" cy="245214"/>
          </a:xfrm>
          <a:prstGeom prst="rect">
            <a:avLst/>
          </a:prstGeom>
        </p:spPr>
      </p:pic>
      <p:sp>
        <p:nvSpPr>
          <p:cNvPr id="12" name="TextBox 3">
            <a:extLst>
              <a:ext uri="{FF2B5EF4-FFF2-40B4-BE49-F238E27FC236}">
                <a16:creationId xmlns:a16="http://schemas.microsoft.com/office/drawing/2014/main" id="{6F758A9E-D98A-4B48-B7C9-FD59B2A7D711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5334001" y="7528730"/>
            <a:ext cx="3962400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D566F41-648E-4417-9E66-27248ED99606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6261" y="7435780"/>
            <a:ext cx="774273" cy="462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165240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_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D41B0BE7-3531-4E8A-9D4D-0367740EC54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Rectangle: Single Corner Rounded 1">
            <a:extLst>
              <a:ext uri="{FF2B5EF4-FFF2-40B4-BE49-F238E27FC236}">
                <a16:creationId xmlns:a16="http://schemas.microsoft.com/office/drawing/2014/main" id="{DC58E341-80E0-40C1-A817-EA0189E537B2}"/>
              </a:ext>
            </a:extLst>
          </p:cNvPr>
          <p:cNvSpPr/>
          <p:nvPr userDrawn="1"/>
        </p:nvSpPr>
        <p:spPr bwMode="auto">
          <a:xfrm flipH="1">
            <a:off x="10667998" y="6012164"/>
            <a:ext cx="3962401" cy="2217435"/>
          </a:xfrm>
          <a:prstGeom prst="round1Rect">
            <a:avLst>
              <a:gd name="adj" fmla="val 50000"/>
            </a:avLst>
          </a:prstGeom>
          <a:solidFill>
            <a:srgbClr val="0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267E3236-3BFA-49FE-817B-CDA72788480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white">
          <a:xfrm>
            <a:off x="323850" y="4235192"/>
            <a:ext cx="6130439" cy="1665514"/>
          </a:xfrm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lang="en-US" sz="2800" b="0" kern="1200" spc="0" baseline="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Contact information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0B8BD6-A711-4A2B-B746-1B6F5FF44CFA}"/>
              </a:ext>
            </a:extLst>
          </p:cNvPr>
          <p:cNvSpPr txBox="1"/>
          <p:nvPr userDrawn="1"/>
        </p:nvSpPr>
        <p:spPr bwMode="white">
          <a:xfrm>
            <a:off x="323086" y="2209619"/>
            <a:ext cx="11975593" cy="1905181"/>
          </a:xfrm>
          <a:prstGeom prst="rect">
            <a:avLst/>
          </a:prstGeom>
          <a:noFill/>
        </p:spPr>
        <p:txBody>
          <a:bodyPr vert="horz" wrap="square" lIns="182880" tIns="91440" rIns="146304" bIns="91440" rtlCol="0" anchor="t" anchorCtr="0">
            <a:noAutofit/>
          </a:bodyPr>
          <a:lstStyle>
            <a:lvl1pPr defTabSz="1097278">
              <a:lnSpc>
                <a:spcPct val="90000"/>
              </a:lnSpc>
              <a:spcBef>
                <a:spcPct val="0"/>
              </a:spcBef>
              <a:buNone/>
              <a:defRPr lang="en-US" sz="6600" b="0" cap="none" spc="-118" baseline="0" dirty="0" smtClean="0">
                <a:ln w="3175">
                  <a:noFill/>
                </a:ln>
                <a:solidFill>
                  <a:schemeClr val="bg1"/>
                </a:solidFill>
                <a:effectLst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1pPr>
          </a:lstStyle>
          <a:p>
            <a:pPr lvl="0"/>
            <a:r>
              <a:rPr lang="en-US" sz="11500" dirty="0"/>
              <a:t>Thank you!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2ED359B6-C742-4634-8154-0667621E7BF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48569" y="7406123"/>
            <a:ext cx="1075500" cy="245214"/>
          </a:xfrm>
          <a:prstGeom prst="rect">
            <a:avLst/>
          </a:prstGeom>
        </p:spPr>
      </p:pic>
      <p:sp>
        <p:nvSpPr>
          <p:cNvPr id="15" name="TextBox 3">
            <a:extLst>
              <a:ext uri="{FF2B5EF4-FFF2-40B4-BE49-F238E27FC236}">
                <a16:creationId xmlns:a16="http://schemas.microsoft.com/office/drawing/2014/main" id="{0EB8B2FD-3428-4909-AECD-E6569E6CB58B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5334001" y="7528730"/>
            <a:ext cx="3962400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2DBA76A-67AD-4D0F-B5AE-B2514E622D96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6261" y="7435780"/>
            <a:ext cx="774273" cy="462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534014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urvey_Remin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43018A1-59F7-4D49-951E-8BFF42523C2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3426"/>
            <a:ext cx="14630400" cy="822274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484F0FD-5FCF-4285-AF1C-46A66C34FEA4}"/>
              </a:ext>
            </a:extLst>
          </p:cNvPr>
          <p:cNvSpPr txBox="1"/>
          <p:nvPr userDrawn="1"/>
        </p:nvSpPr>
        <p:spPr bwMode="white">
          <a:xfrm>
            <a:off x="2814726" y="3928082"/>
            <a:ext cx="9000949" cy="1791260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1800"/>
              </a:spcAft>
            </a:pPr>
            <a:r>
              <a:rPr lang="en-US" sz="5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Please complete the session survey in the mobile app.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1B30FC2A-8A88-4BBB-82D2-6C57A331C334}"/>
              </a:ext>
            </a:extLst>
          </p:cNvPr>
          <p:cNvSpPr/>
          <p:nvPr userDrawn="1"/>
        </p:nvSpPr>
        <p:spPr bwMode="auto">
          <a:xfrm>
            <a:off x="6370320" y="1445839"/>
            <a:ext cx="1889760" cy="1889760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365760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5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!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D9C833CB-672E-4B58-86F4-7FAD023ABD2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48569" y="7406123"/>
            <a:ext cx="1075500" cy="245214"/>
          </a:xfrm>
          <a:prstGeom prst="rect">
            <a:avLst/>
          </a:prstGeom>
        </p:spPr>
      </p:pic>
      <p:sp>
        <p:nvSpPr>
          <p:cNvPr id="18" name="TextBox 3">
            <a:extLst>
              <a:ext uri="{FF2B5EF4-FFF2-40B4-BE49-F238E27FC236}">
                <a16:creationId xmlns:a16="http://schemas.microsoft.com/office/drawing/2014/main" id="{6F2D8E4F-0213-462E-9934-13477934AA9B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5334001" y="7528730"/>
            <a:ext cx="3962400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1FD5DBD-46FF-4539-BFC6-0371E8AF7FA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6261" y="7435780"/>
            <a:ext cx="774273" cy="462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7499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1556723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_TwoSpeak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C8C15ED1-452D-4574-8DD0-C870CFEB61F8}"/>
              </a:ext>
            </a:extLst>
          </p:cNvPr>
          <p:cNvGrpSpPr/>
          <p:nvPr userDrawn="1"/>
        </p:nvGrpSpPr>
        <p:grpSpPr>
          <a:xfrm>
            <a:off x="0" y="0"/>
            <a:ext cx="14630400" cy="8229600"/>
            <a:chOff x="0" y="0"/>
            <a:chExt cx="14630400" cy="8229600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B68B2198-51FF-4F73-A76C-C4BEB5D1562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781368" y="0"/>
              <a:ext cx="8849032" cy="8229600"/>
            </a:xfrm>
            <a:prstGeom prst="rect">
              <a:avLst/>
            </a:prstGeom>
          </p:spPr>
        </p:pic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7FC4DC91-B620-47BE-9CA0-A1AD3B5565A5}"/>
                </a:ext>
              </a:extLst>
            </p:cNvPr>
            <p:cNvSpPr/>
            <p:nvPr userDrawn="1"/>
          </p:nvSpPr>
          <p:spPr bwMode="auto">
            <a:xfrm>
              <a:off x="0" y="0"/>
              <a:ext cx="5781368" cy="8229600"/>
            </a:xfrm>
            <a:prstGeom prst="rect">
              <a:avLst/>
            </a:prstGeom>
            <a:solidFill>
              <a:srgbClr val="00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323088" y="2330011"/>
            <a:ext cx="10459209" cy="1850571"/>
          </a:xfrm>
          <a:noFill/>
        </p:spPr>
        <p:txBody>
          <a:bodyPr lIns="182880" tIns="146304" rIns="182880" bIns="146304" anchor="t" anchorCtr="0"/>
          <a:lstStyle>
            <a:lvl1pPr>
              <a:defRPr sz="5400" spc="-118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 here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white">
          <a:xfrm>
            <a:off x="323851" y="4652963"/>
            <a:ext cx="5238749" cy="1380399"/>
          </a:xfrm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lang="en-US" sz="2400" b="0" kern="1200" spc="0" baseline="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Job Title</a:t>
            </a:r>
          </a:p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Company/Org Name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 bwMode="white">
          <a:xfrm>
            <a:off x="323088" y="1471315"/>
            <a:ext cx="10459210" cy="572464"/>
          </a:xfrm>
        </p:spPr>
        <p:txBody>
          <a:bodyPr vert="horz" wrap="square" lIns="182880" tIns="146304" rIns="182880" bIns="146304" rtlCol="0">
            <a:spAutoFit/>
          </a:bodyPr>
          <a:lstStyle>
            <a:lvl1pPr>
              <a:defRPr lang="en-US" sz="2000" spc="600" baseline="0" dirty="0">
                <a:solidFill>
                  <a:schemeClr val="bg1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 err="1"/>
              <a:t>SessionID</a:t>
            </a:r>
            <a:endParaRPr lang="en-US" dirty="0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F2225D5F-0ED5-4581-A2C0-55B5A05E2F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white">
          <a:xfrm>
            <a:off x="5562600" y="4652963"/>
            <a:ext cx="5219697" cy="1380399"/>
          </a:xfrm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lang="en-US" sz="2400" b="0" kern="1200" spc="0" baseline="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Job Title</a:t>
            </a:r>
          </a:p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Company/Org Name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98C62D77-2C56-4D46-91C3-08E7928F0E1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48569" y="7406123"/>
            <a:ext cx="1075500" cy="245214"/>
          </a:xfrm>
          <a:prstGeom prst="rect">
            <a:avLst/>
          </a:prstGeom>
        </p:spPr>
      </p:pic>
      <p:sp>
        <p:nvSpPr>
          <p:cNvPr id="17" name="TextBox 3">
            <a:extLst>
              <a:ext uri="{FF2B5EF4-FFF2-40B4-BE49-F238E27FC236}">
                <a16:creationId xmlns:a16="http://schemas.microsoft.com/office/drawing/2014/main" id="{5EEDF370-C457-46EC-88CC-5063E17BD7FC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5334001" y="7528730"/>
            <a:ext cx="3962400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71B9457-9802-423C-BECD-0F9A95E968D2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6261" y="7435780"/>
            <a:ext cx="774273" cy="462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765426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_ThreeSpeak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256DB20C-1366-4BCE-BAF7-42085FFD5FEA}"/>
              </a:ext>
            </a:extLst>
          </p:cNvPr>
          <p:cNvGrpSpPr/>
          <p:nvPr userDrawn="1"/>
        </p:nvGrpSpPr>
        <p:grpSpPr>
          <a:xfrm>
            <a:off x="0" y="0"/>
            <a:ext cx="14630400" cy="8229600"/>
            <a:chOff x="0" y="0"/>
            <a:chExt cx="14630400" cy="8229600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D0797F60-6057-49A9-B28D-E9AD5A04433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781368" y="0"/>
              <a:ext cx="8849032" cy="8229600"/>
            </a:xfrm>
            <a:prstGeom prst="rect">
              <a:avLst/>
            </a:prstGeom>
          </p:spPr>
        </p:pic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0128AED-ED50-4A93-A694-DD096ED6880D}"/>
                </a:ext>
              </a:extLst>
            </p:cNvPr>
            <p:cNvSpPr/>
            <p:nvPr userDrawn="1"/>
          </p:nvSpPr>
          <p:spPr bwMode="auto">
            <a:xfrm>
              <a:off x="0" y="0"/>
              <a:ext cx="5781368" cy="8229600"/>
            </a:xfrm>
            <a:prstGeom prst="rect">
              <a:avLst/>
            </a:prstGeom>
            <a:solidFill>
              <a:srgbClr val="00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323088" y="2330011"/>
            <a:ext cx="10459211" cy="1850571"/>
          </a:xfrm>
          <a:noFill/>
        </p:spPr>
        <p:txBody>
          <a:bodyPr lIns="182880" tIns="146304" rIns="182880" bIns="146304" anchor="t" anchorCtr="0"/>
          <a:lstStyle>
            <a:lvl1pPr>
              <a:defRPr sz="5400" spc="-118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 here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323851" y="4652963"/>
            <a:ext cx="3467100" cy="1380399"/>
          </a:xfrm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lang="en-US" sz="2400" b="0" kern="1200" spc="0" baseline="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Job Title</a:t>
            </a:r>
          </a:p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Company/Org Name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323088" y="1471315"/>
            <a:ext cx="10459210" cy="572464"/>
          </a:xfrm>
        </p:spPr>
        <p:txBody>
          <a:bodyPr vert="horz" wrap="square" lIns="182880" tIns="146304" rIns="182880" bIns="146304" rtlCol="0">
            <a:spAutoFit/>
          </a:bodyPr>
          <a:lstStyle>
            <a:lvl1pPr>
              <a:defRPr lang="en-US" sz="2000" spc="600" baseline="0" dirty="0">
                <a:solidFill>
                  <a:schemeClr val="bg1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 err="1"/>
              <a:t>SessionID</a:t>
            </a:r>
            <a:endParaRPr lang="en-US" dirty="0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C3C66111-A5DF-40D5-A01B-0A66C984B0B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 bwMode="auto">
          <a:xfrm>
            <a:off x="4914593" y="4652963"/>
            <a:ext cx="3467100" cy="1380399"/>
          </a:xfrm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lang="en-US" sz="2400" b="0" kern="1200" spc="0" baseline="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Job Title</a:t>
            </a:r>
          </a:p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Company/Org Name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9673D9BF-43B5-4C63-9CF5-575796F7042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9505335" y="4652963"/>
            <a:ext cx="3467100" cy="1380399"/>
          </a:xfrm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lang="en-US" sz="2400" b="0" kern="1200" spc="0" baseline="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Job Title</a:t>
            </a:r>
          </a:p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Company/Org Name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AB32F013-7331-4308-BE12-DAA154E17DF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48569" y="7406123"/>
            <a:ext cx="1075500" cy="245214"/>
          </a:xfrm>
          <a:prstGeom prst="rect">
            <a:avLst/>
          </a:prstGeom>
        </p:spPr>
      </p:pic>
      <p:sp>
        <p:nvSpPr>
          <p:cNvPr id="20" name="TextBox 3">
            <a:extLst>
              <a:ext uri="{FF2B5EF4-FFF2-40B4-BE49-F238E27FC236}">
                <a16:creationId xmlns:a16="http://schemas.microsoft.com/office/drawing/2014/main" id="{DEC48B1B-82A6-47F4-B792-736B61EF228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334001" y="7528730"/>
            <a:ext cx="3962400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9580B0E-2BA8-4236-A6DE-431C4F820B3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6261" y="7435780"/>
            <a:ext cx="774273" cy="462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405945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182880" tIns="146304" rIns="182880" bIns="146304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4777504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ACC7F-A1B5-49B5-821A-D9FB8D49F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wrap="square" lIns="182880" tIns="146304" rIns="182880" bIns="146304" rtlCol="0" anchor="t">
            <a:noAutofit/>
          </a:bodyPr>
          <a:lstStyle>
            <a:lvl1pPr>
              <a:defRPr lang="en-US"/>
            </a:lvl1pPr>
          </a:lstStyle>
          <a:p>
            <a:pPr lvl="0"/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236A5EB2-5876-4EAF-8AE0-2E40E81862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23089" y="1427015"/>
            <a:ext cx="13984225" cy="2265236"/>
          </a:xfrm>
          <a:prstGeom prst="rect">
            <a:avLst/>
          </a:prstGeom>
        </p:spPr>
        <p:txBody>
          <a:bodyPr vert="horz" wrap="square" lIns="182880" tIns="146304" rIns="182880" bIns="146304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76614004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and_Bullete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ACC7F-A1B5-49B5-821A-D9FB8D49F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wrap="square" lIns="182880" tIns="146304" rIns="182880" bIns="146304" rtlCol="0" anchor="t">
            <a:noAutofit/>
          </a:bodyPr>
          <a:lstStyle>
            <a:lvl1pPr>
              <a:defRPr lang="en-US"/>
            </a:lvl1pPr>
          </a:lstStyle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236A5EB2-5876-4EAF-8AE0-2E40E81862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23089" y="1427015"/>
            <a:ext cx="13984225" cy="2265236"/>
          </a:xfrm>
          <a:prstGeom prst="rect">
            <a:avLst/>
          </a:prstGeom>
        </p:spPr>
        <p:txBody>
          <a:bodyPr vert="horz" wrap="square" lIns="182880" tIns="146304" rIns="182880" bIns="146304" rtlCol="0">
            <a:spAutoFit/>
          </a:bodyPr>
          <a:lstStyle>
            <a:lvl1pPr marL="457200" indent="-457200">
              <a:buFont typeface="Arial" panose="020B0604020202020204" pitchFamily="34" charset="0"/>
              <a:buChar char="•"/>
              <a:defRPr/>
            </a:lvl1pPr>
            <a:lvl2pPr marL="746288" indent="-342900">
              <a:buFont typeface="Arial" panose="020B0604020202020204" pitchFamily="34" charset="0"/>
              <a:buChar char="•"/>
              <a:defRPr/>
            </a:lvl2pPr>
            <a:lvl3pPr marL="1015213" indent="-342900">
              <a:buFont typeface="Arial" panose="020B0604020202020204" pitchFamily="34" charset="0"/>
              <a:buChar char="•"/>
              <a:defRPr/>
            </a:lvl3pPr>
            <a:lvl4pPr marL="1284138" indent="-342900">
              <a:buFont typeface="Arial" panose="020B0604020202020204" pitchFamily="34" charset="0"/>
              <a:buChar char="•"/>
              <a:defRPr/>
            </a:lvl4pPr>
            <a:lvl5pPr marL="1553063" indent="-3429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33523096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wrap="square" lIns="182880" tIns="146304" rIns="182880" bIns="146304" rtlCol="0" anchor="t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23088" y="1427011"/>
            <a:ext cx="6305572" cy="2265236"/>
          </a:xfrm>
        </p:spPr>
        <p:txBody>
          <a:bodyPr vert="horz" wrap="square" lIns="182880" tIns="146304" rIns="182880" bIns="146304" rtlCol="0">
            <a:sp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7531060" y="1427011"/>
            <a:ext cx="6305572" cy="2265236"/>
          </a:xfrm>
        </p:spPr>
        <p:txBody>
          <a:bodyPr vert="horz" wrap="square" lIns="182880" tIns="146304" rIns="182880" bIns="146304" rtlCol="0">
            <a:sp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1262917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Column_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wrap="square" lIns="182880" tIns="146304" rIns="182880" bIns="146304" rtlCol="0" anchor="t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23088" y="1427011"/>
            <a:ext cx="6305572" cy="2708434"/>
          </a:xfrm>
        </p:spPr>
        <p:txBody>
          <a:bodyPr vert="horz" wrap="square" lIns="182880" tIns="146304" rIns="182880" bIns="146304" rtlCol="0">
            <a:spAutoFit/>
          </a:bodyPr>
          <a:lstStyle>
            <a:lvl1pPr marL="457200" indent="-457200">
              <a:buFont typeface="Arial" panose="020B0604020202020204" pitchFamily="34" charset="0"/>
              <a:buChar char="•"/>
              <a:defRPr lang="en-US" dirty="0"/>
            </a:lvl1pPr>
            <a:lvl2pPr marL="746288" indent="-342900">
              <a:buFont typeface="Arial" panose="020B0604020202020204" pitchFamily="34" charset="0"/>
              <a:buChar char="•"/>
              <a:defRPr lang="en-US" dirty="0"/>
            </a:lvl2pPr>
            <a:lvl3pPr marL="1015213" indent="-342900">
              <a:buFont typeface="Arial" panose="020B0604020202020204" pitchFamily="34" charset="0"/>
              <a:buChar char="•"/>
              <a:defRPr lang="en-US" dirty="0"/>
            </a:lvl3pPr>
            <a:lvl4pPr marL="1284138" indent="-342900">
              <a:buFont typeface="Arial" panose="020B0604020202020204" pitchFamily="34" charset="0"/>
              <a:buChar char="•"/>
              <a:defRPr lang="en-US" dirty="0"/>
            </a:lvl4pPr>
            <a:lvl5pPr marL="1553063" indent="-342900">
              <a:buFont typeface="Arial" panose="020B0604020202020204" pitchFamily="34" charset="0"/>
              <a:buChar char="•"/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7531060" y="1427011"/>
            <a:ext cx="6305572" cy="2708434"/>
          </a:xfrm>
        </p:spPr>
        <p:txBody>
          <a:bodyPr vert="horz" wrap="square" lIns="182880" tIns="146304" rIns="182880" bIns="146304" rtlCol="0">
            <a:spAutoFit/>
          </a:bodyPr>
          <a:lstStyle>
            <a:lvl1pPr marL="457200" indent="-457200">
              <a:buFont typeface="Arial" panose="020B0604020202020204" pitchFamily="34" charset="0"/>
              <a:buChar char="•"/>
              <a:defRPr lang="en-US" dirty="0"/>
            </a:lvl1pPr>
            <a:lvl2pPr marL="746288" indent="-342900">
              <a:buFont typeface="Arial" panose="020B0604020202020204" pitchFamily="34" charset="0"/>
              <a:buChar char="•"/>
              <a:defRPr lang="en-US" dirty="0"/>
            </a:lvl2pPr>
            <a:lvl3pPr marL="1015213" indent="-342900">
              <a:buFont typeface="Arial" panose="020B0604020202020204" pitchFamily="34" charset="0"/>
              <a:buChar char="•"/>
              <a:defRPr lang="en-US" dirty="0"/>
            </a:lvl3pPr>
            <a:lvl4pPr marL="1284138" indent="-342900">
              <a:buFont typeface="Arial" panose="020B0604020202020204" pitchFamily="34" charset="0"/>
              <a:buChar char="•"/>
              <a:defRPr lang="en-US" dirty="0"/>
            </a:lvl4pPr>
            <a:lvl5pPr marL="1553063" indent="-342900">
              <a:buFont typeface="Arial" panose="020B0604020202020204" pitchFamily="34" charset="0"/>
              <a:buChar char="•"/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64110052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2.sv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23088" y="347413"/>
            <a:ext cx="13987008" cy="1079598"/>
          </a:xfrm>
          <a:prstGeom prst="rect">
            <a:avLst/>
          </a:prstGeom>
        </p:spPr>
        <p:txBody>
          <a:bodyPr vert="horz" wrap="square" lIns="182880" tIns="146304" rIns="182880" bIns="146304" rtlCol="0" anchor="t">
            <a:noAutofit/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323089" y="1427015"/>
            <a:ext cx="13984225" cy="2209836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9BCACA1-7BB4-4471-9FF2-E4F6C16B4CB9}"/>
              </a:ext>
            </a:extLst>
          </p:cNvPr>
          <p:cNvGrpSpPr/>
          <p:nvPr userDrawn="1"/>
        </p:nvGrpSpPr>
        <p:grpSpPr>
          <a:xfrm>
            <a:off x="538162" y="7391466"/>
            <a:ext cx="13577205" cy="507169"/>
            <a:chOff x="538162" y="7391466"/>
            <a:chExt cx="13577205" cy="507169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D8FCFA55-EEA4-4747-9E44-1B7F848E4AE1}"/>
                </a:ext>
              </a:extLst>
            </p:cNvPr>
            <p:cNvGrpSpPr/>
            <p:nvPr userDrawn="1"/>
          </p:nvGrpSpPr>
          <p:grpSpPr>
            <a:xfrm>
              <a:off x="538162" y="7391466"/>
              <a:ext cx="8758239" cy="275763"/>
              <a:chOff x="538162" y="7391466"/>
              <a:chExt cx="8758239" cy="275763"/>
            </a:xfrm>
          </p:grpSpPr>
          <p:pic>
            <p:nvPicPr>
              <p:cNvPr id="3" name="Graphic 2">
                <a:extLst>
                  <a:ext uri="{FF2B5EF4-FFF2-40B4-BE49-F238E27FC236}">
                    <a16:creationId xmlns:a16="http://schemas.microsoft.com/office/drawing/2014/main" id="{F322CA83-7AF2-4702-90FA-7DE2D26A1E08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4" cstate="print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xmlns="" r:embed="rId25"/>
                  </a:ext>
                </a:extLst>
              </a:blip>
              <a:stretch>
                <a:fillRect/>
              </a:stretch>
            </p:blipFill>
            <p:spPr>
              <a:xfrm>
                <a:off x="538162" y="7391466"/>
                <a:ext cx="1074737" cy="245040"/>
              </a:xfrm>
              <a:prstGeom prst="rect">
                <a:avLst/>
              </a:prstGeom>
            </p:spPr>
          </p:pic>
          <p:sp>
            <p:nvSpPr>
              <p:cNvPr id="7" name="TextBox 3">
                <a:extLst>
                  <a:ext uri="{FF2B5EF4-FFF2-40B4-BE49-F238E27FC236}">
                    <a16:creationId xmlns:a16="http://schemas.microsoft.com/office/drawing/2014/main" id="{7844DB65-7BC5-46FD-90A0-CE01B3D0D3C6}"/>
                  </a:ext>
                </a:extLst>
              </p:cNvPr>
              <p:cNvSpPr txBox="1">
                <a:spLocks noChangeArrowheads="1"/>
              </p:cNvSpPr>
              <p:nvPr userDrawn="1"/>
            </p:nvSpPr>
            <p:spPr bwMode="auto">
              <a:xfrm>
                <a:off x="5334001" y="7528730"/>
                <a:ext cx="3962400" cy="1384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/>
                <a:r>
                  <a:rPr lang="en-US" altLang="x-none" sz="900" b="0" i="0" dirty="0">
                    <a:solidFill>
                      <a:schemeClr val="tx1"/>
                    </a:solidFill>
                    <a:latin typeface="Amazon Ember" charset="0"/>
                    <a:ea typeface="Amazon Ember" charset="0"/>
                    <a:cs typeface="Amazon Ember" charset="0"/>
                  </a:rPr>
                  <a:t>© 2018, Amazon Web Services, Inc. or its affiliates. All rights reserved.</a:t>
                </a:r>
              </a:p>
            </p:txBody>
          </p:sp>
        </p:grp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DE29358-EE88-4AE2-BDF5-D848D2846C9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6">
              <a:extLst>
                <a:ext uri="{BEBA8EAE-BF5A-486C-A8C5-ECC9F3942E4B}">
                  <a14:imgProps xmlns:a14="http://schemas.microsoft.com/office/drawing/2010/main">
                    <a14:imgLayer r:embed="rId27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41096" y="7434072"/>
              <a:ext cx="774271" cy="4645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69" r:id="rId1"/>
    <p:sldLayoutId id="2147484266" r:id="rId2"/>
    <p:sldLayoutId id="2147484360" r:id="rId3"/>
    <p:sldLayoutId id="2147484361" r:id="rId4"/>
    <p:sldLayoutId id="2147484337" r:id="rId5"/>
    <p:sldLayoutId id="2147484372" r:id="rId6"/>
    <p:sldLayoutId id="2147484440" r:id="rId7"/>
    <p:sldLayoutId id="2147484359" r:id="rId8"/>
    <p:sldLayoutId id="2147484441" r:id="rId9"/>
    <p:sldLayoutId id="2147484369" r:id="rId10"/>
    <p:sldLayoutId id="2147484295" r:id="rId11"/>
    <p:sldLayoutId id="2147484370" r:id="rId12"/>
    <p:sldLayoutId id="2147484371" r:id="rId13"/>
    <p:sldLayoutId id="2147484249" r:id="rId14"/>
    <p:sldLayoutId id="2147484347" r:id="rId15"/>
    <p:sldLayoutId id="2147484364" r:id="rId16"/>
    <p:sldLayoutId id="2147484338" r:id="rId17"/>
    <p:sldLayoutId id="2147484437" r:id="rId18"/>
    <p:sldLayoutId id="2147484309" r:id="rId19"/>
    <p:sldLayoutId id="2147484373" r:id="rId20"/>
    <p:sldLayoutId id="2147484374" r:id="rId21"/>
    <p:sldLayoutId id="2147484256" r:id="rId22"/>
  </p:sldLayoutIdLst>
  <p:transition>
    <p:fade/>
  </p:transition>
  <p:hf sldNum="0" hdr="0" ftr="0" dt="0"/>
  <p:txStyles>
    <p:titleStyle>
      <a:lvl1pPr algn="l" defTabSz="1097278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20" baseline="0" dirty="0">
          <a:ln w="3175">
            <a:noFill/>
          </a:ln>
          <a:solidFill>
            <a:schemeClr val="tx1"/>
          </a:solidFill>
          <a:effectLst/>
          <a:latin typeface="Amazon Ember Light" panose="020B0403020204020204" pitchFamily="34" charset="0"/>
          <a:ea typeface="Amazon Ember Light" panose="020B0403020204020204" pitchFamily="34" charset="0"/>
          <a:cs typeface="Amazon Ember Light" panose="020B0403020204020204" pitchFamily="34" charset="0"/>
        </a:defRPr>
      </a:lvl1pPr>
    </p:titleStyle>
    <p:bodyStyle>
      <a:lvl1pPr marL="0" marR="0" indent="0" algn="l" defTabSz="1097278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None/>
        <a:tabLst/>
        <a:defRPr sz="3200" b="0" kern="1200" spc="0" baseline="0">
          <a:solidFill>
            <a:schemeClr val="tx1"/>
          </a:solidFill>
          <a:latin typeface="Amazon Ember" panose="020B0603020204020204" pitchFamily="34" charset="0"/>
          <a:ea typeface="Amazon Ember" panose="020B0603020204020204" pitchFamily="34" charset="0"/>
          <a:cs typeface="Amazon Ember" panose="020B0603020204020204" pitchFamily="34" charset="0"/>
        </a:defRPr>
      </a:lvl1pPr>
      <a:lvl2pPr marL="403388" marR="0" indent="0" algn="l" defTabSz="1097278" rtl="0" eaLnBrk="1" fontAlgn="auto" latinLnBrk="0" hangingPunct="1">
        <a:lnSpc>
          <a:spcPct val="90000"/>
        </a:lnSpc>
        <a:spcBef>
          <a:spcPts val="600"/>
        </a:spcBef>
        <a:spcAft>
          <a:spcPts val="0"/>
        </a:spcAft>
        <a:buClrTx/>
        <a:buSzPct val="90000"/>
        <a:buFont typeface="Arial" pitchFamily="34" charset="0"/>
        <a:buNone/>
        <a:tabLst/>
        <a:defRPr sz="2400" kern="1200" spc="0" baseline="0">
          <a:solidFill>
            <a:schemeClr val="tx1"/>
          </a:solidFill>
          <a:latin typeface="Amazon Ember" panose="020B0603020204020204" pitchFamily="34" charset="0"/>
          <a:ea typeface="Amazon Ember" panose="020B0603020204020204" pitchFamily="34" charset="0"/>
          <a:cs typeface="Amazon Ember" panose="020B0603020204020204" pitchFamily="34" charset="0"/>
        </a:defRPr>
      </a:lvl2pPr>
      <a:lvl3pPr marL="672313" marR="0" indent="0" algn="l" defTabSz="1097278" rtl="0" eaLnBrk="1" fontAlgn="auto" latinLnBrk="0" hangingPunct="1">
        <a:lnSpc>
          <a:spcPct val="90000"/>
        </a:lnSpc>
        <a:spcBef>
          <a:spcPts val="600"/>
        </a:spcBef>
        <a:spcAft>
          <a:spcPts val="0"/>
        </a:spcAft>
        <a:buClrTx/>
        <a:buSzPct val="90000"/>
        <a:buFont typeface="Arial" pitchFamily="34" charset="0"/>
        <a:buNone/>
        <a:tabLst/>
        <a:defRPr sz="2400" kern="1200" spc="0" baseline="0">
          <a:solidFill>
            <a:schemeClr val="tx1"/>
          </a:solidFill>
          <a:latin typeface="Amazon Ember" panose="020B0603020204020204" pitchFamily="34" charset="0"/>
          <a:ea typeface="Amazon Ember" panose="020B0603020204020204" pitchFamily="34" charset="0"/>
          <a:cs typeface="Amazon Ember" panose="020B0603020204020204" pitchFamily="34" charset="0"/>
        </a:defRPr>
      </a:lvl3pPr>
      <a:lvl4pPr marL="941238" marR="0" indent="0" algn="l" defTabSz="1097278" rtl="0" eaLnBrk="1" fontAlgn="auto" latinLnBrk="0" hangingPunct="1">
        <a:lnSpc>
          <a:spcPct val="90000"/>
        </a:lnSpc>
        <a:spcBef>
          <a:spcPts val="600"/>
        </a:spcBef>
        <a:spcAft>
          <a:spcPts val="0"/>
        </a:spcAft>
        <a:buClrTx/>
        <a:buSzPct val="90000"/>
        <a:buFont typeface="Arial" pitchFamily="34" charset="0"/>
        <a:buNone/>
        <a:tabLst/>
        <a:defRPr sz="2000" kern="1200" spc="0" baseline="0">
          <a:solidFill>
            <a:schemeClr val="tx1"/>
          </a:solidFill>
          <a:latin typeface="Amazon Ember" panose="020B0603020204020204" pitchFamily="34" charset="0"/>
          <a:ea typeface="Amazon Ember" panose="020B0603020204020204" pitchFamily="34" charset="0"/>
          <a:cs typeface="Amazon Ember" panose="020B0603020204020204" pitchFamily="34" charset="0"/>
        </a:defRPr>
      </a:lvl4pPr>
      <a:lvl5pPr marL="1210163" marR="0" indent="0" algn="l" defTabSz="1097278" rtl="0" eaLnBrk="1" fontAlgn="auto" latinLnBrk="0" hangingPunct="1">
        <a:lnSpc>
          <a:spcPct val="90000"/>
        </a:lnSpc>
        <a:spcBef>
          <a:spcPts val="600"/>
        </a:spcBef>
        <a:spcAft>
          <a:spcPts val="0"/>
        </a:spcAft>
        <a:buClrTx/>
        <a:buSzPct val="90000"/>
        <a:buFont typeface="Arial" pitchFamily="34" charset="0"/>
        <a:buNone/>
        <a:tabLst/>
        <a:defRPr sz="2000" kern="1200" spc="0" baseline="0">
          <a:solidFill>
            <a:schemeClr val="tx1"/>
          </a:solidFill>
          <a:latin typeface="Amazon Ember" panose="020B0603020204020204" pitchFamily="34" charset="0"/>
          <a:ea typeface="Amazon Ember" panose="020B0603020204020204" pitchFamily="34" charset="0"/>
          <a:cs typeface="Amazon Ember" panose="020B0603020204020204" pitchFamily="34" charset="0"/>
        </a:defRPr>
      </a:lvl5pPr>
      <a:lvl6pPr marL="3017513" indent="-274320" algn="l" defTabSz="1097278" rtl="0" eaLnBrk="1" latinLnBrk="0" hangingPunct="1">
        <a:spcBef>
          <a:spcPct val="20000"/>
        </a:spcBef>
        <a:buFont typeface="Arial" pitchFamily="34" charset="0"/>
        <a:buChar char="•"/>
        <a:defRPr sz="2353" kern="1200">
          <a:solidFill>
            <a:schemeClr val="tx1"/>
          </a:solidFill>
          <a:latin typeface="+mn-lt"/>
          <a:ea typeface="+mn-ea"/>
          <a:cs typeface="+mn-cs"/>
        </a:defRPr>
      </a:lvl6pPr>
      <a:lvl7pPr marL="3566153" indent="-274320" algn="l" defTabSz="1097278" rtl="0" eaLnBrk="1" latinLnBrk="0" hangingPunct="1">
        <a:spcBef>
          <a:spcPct val="20000"/>
        </a:spcBef>
        <a:buFont typeface="Arial" pitchFamily="34" charset="0"/>
        <a:buChar char="•"/>
        <a:defRPr sz="2353" kern="1200">
          <a:solidFill>
            <a:schemeClr val="tx1"/>
          </a:solidFill>
          <a:latin typeface="+mn-lt"/>
          <a:ea typeface="+mn-ea"/>
          <a:cs typeface="+mn-cs"/>
        </a:defRPr>
      </a:lvl7pPr>
      <a:lvl8pPr marL="4114792" indent="-274320" algn="l" defTabSz="1097278" rtl="0" eaLnBrk="1" latinLnBrk="0" hangingPunct="1">
        <a:spcBef>
          <a:spcPct val="20000"/>
        </a:spcBef>
        <a:buFont typeface="Arial" pitchFamily="34" charset="0"/>
        <a:buChar char="•"/>
        <a:defRPr sz="2353" kern="1200">
          <a:solidFill>
            <a:schemeClr val="tx1"/>
          </a:solidFill>
          <a:latin typeface="+mn-lt"/>
          <a:ea typeface="+mn-ea"/>
          <a:cs typeface="+mn-cs"/>
        </a:defRPr>
      </a:lvl8pPr>
      <a:lvl9pPr marL="4663432" indent="-274320" algn="l" defTabSz="1097278" rtl="0" eaLnBrk="1" latinLnBrk="0" hangingPunct="1">
        <a:spcBef>
          <a:spcPct val="20000"/>
        </a:spcBef>
        <a:buFont typeface="Arial" pitchFamily="34" charset="0"/>
        <a:buChar char="•"/>
        <a:defRPr sz="235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1pPr>
      <a:lvl2pPr marL="548639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2pPr>
      <a:lvl3pPr marL="1097278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3pPr>
      <a:lvl4pPr marL="1645917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4pPr>
      <a:lvl5pPr marL="2194555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5pPr>
      <a:lvl6pPr marL="2743195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6pPr>
      <a:lvl7pPr marL="3291833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7pPr>
      <a:lvl8pPr marL="3840472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8pPr>
      <a:lvl9pPr marL="4389112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20" userDrawn="1">
          <p15:clr>
            <a:srgbClr val="5ACBF0"/>
          </p15:clr>
        </p15:guide>
        <p15:guide id="2" pos="204" userDrawn="1">
          <p15:clr>
            <a:srgbClr val="5ACBF0"/>
          </p15:clr>
        </p15:guide>
        <p15:guide id="3" pos="881" userDrawn="1">
          <p15:clr>
            <a:srgbClr val="5ACBF0"/>
          </p15:clr>
        </p15:guide>
        <p15:guide id="4" pos="1559" userDrawn="1">
          <p15:clr>
            <a:srgbClr val="5ACBF0"/>
          </p15:clr>
        </p15:guide>
        <p15:guide id="5" pos="2236" userDrawn="1">
          <p15:clr>
            <a:srgbClr val="5ACBF0"/>
          </p15:clr>
        </p15:guide>
        <p15:guide id="6" pos="2914" userDrawn="1">
          <p15:clr>
            <a:srgbClr val="5ACBF0"/>
          </p15:clr>
        </p15:guide>
        <p15:guide id="7" pos="3592" userDrawn="1">
          <p15:clr>
            <a:srgbClr val="5ACBF0"/>
          </p15:clr>
        </p15:guide>
        <p15:guide id="8" pos="4269" userDrawn="1">
          <p15:clr>
            <a:srgbClr val="5ACBF0"/>
          </p15:clr>
        </p15:guide>
        <p15:guide id="9" pos="4944" userDrawn="1">
          <p15:clr>
            <a:srgbClr val="5ACBF0"/>
          </p15:clr>
        </p15:guide>
        <p15:guide id="10" pos="5624" userDrawn="1">
          <p15:clr>
            <a:srgbClr val="5ACBF0"/>
          </p15:clr>
        </p15:guide>
        <p15:guide id="11" pos="6302" userDrawn="1">
          <p15:clr>
            <a:srgbClr val="5ACBF0"/>
          </p15:clr>
        </p15:guide>
        <p15:guide id="12" pos="6980" userDrawn="1">
          <p15:clr>
            <a:srgbClr val="5ACBF0"/>
          </p15:clr>
        </p15:guide>
        <p15:guide id="13" pos="7657" userDrawn="1">
          <p15:clr>
            <a:srgbClr val="5ACBF0"/>
          </p15:clr>
        </p15:guide>
        <p15:guide id="14" pos="8335" userDrawn="1">
          <p15:clr>
            <a:srgbClr val="5ACBF0"/>
          </p15:clr>
        </p15:guide>
        <p15:guide id="15" pos="9012" userDrawn="1">
          <p15:clr>
            <a:srgbClr val="5ACBF0"/>
          </p15:clr>
        </p15:guide>
        <p15:guide id="16" pos="339" userDrawn="1">
          <p15:clr>
            <a:srgbClr val="C35EA4"/>
          </p15:clr>
        </p15:guide>
        <p15:guide id="17" pos="8877" userDrawn="1">
          <p15:clr>
            <a:srgbClr val="C35EA4"/>
          </p15:clr>
        </p15:guide>
        <p15:guide id="18" orient="horz" pos="912" userDrawn="1">
          <p15:clr>
            <a:srgbClr val="5ACBF0"/>
          </p15:clr>
        </p15:guide>
        <p15:guide id="19" orient="horz" pos="1575" userDrawn="1">
          <p15:clr>
            <a:srgbClr val="5ACBF0"/>
          </p15:clr>
        </p15:guide>
        <p15:guide id="20" orient="horz" pos="2253" userDrawn="1">
          <p15:clr>
            <a:srgbClr val="5ACBF0"/>
          </p15:clr>
        </p15:guide>
        <p15:guide id="21" orient="horz" pos="2931" userDrawn="1">
          <p15:clr>
            <a:srgbClr val="5ACBF0"/>
          </p15:clr>
        </p15:guide>
        <p15:guide id="22" orient="horz" pos="3609" userDrawn="1">
          <p15:clr>
            <a:srgbClr val="5ACBF0"/>
          </p15:clr>
        </p15:guide>
        <p15:guide id="23" orient="horz" pos="4286" userDrawn="1">
          <p15:clr>
            <a:srgbClr val="5ACBF0"/>
          </p15:clr>
        </p15:guide>
        <p15:guide id="24" orient="horz" pos="4964" userDrawn="1">
          <p15:clr>
            <a:srgbClr val="5ACBF0"/>
          </p15:clr>
        </p15:guide>
        <p15:guide id="25" orient="horz" pos="355" userDrawn="1">
          <p15:clr>
            <a:srgbClr val="C35EA4"/>
          </p15:clr>
        </p15:guide>
        <p15:guide id="26" orient="horz" pos="4829" userDrawn="1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93.svg"/><Relationship Id="rId3" Type="http://schemas.openxmlformats.org/officeDocument/2006/relationships/image" Target="../media/image23.png"/><Relationship Id="rId63" Type="http://schemas.openxmlformats.org/officeDocument/2006/relationships/image" Target="../media/image28.png"/><Relationship Id="rId17" Type="http://schemas.openxmlformats.org/officeDocument/2006/relationships/image" Target="../media/image25.png"/><Relationship Id="rId59" Type="http://schemas.openxmlformats.org/officeDocument/2006/relationships/image" Target="../media/image437.sv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231.svg"/><Relationship Id="rId62" Type="http://schemas.openxmlformats.org/officeDocument/2006/relationships/image" Target="../media/image659.sv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55.svg"/><Relationship Id="rId61" Type="http://schemas.openxmlformats.org/officeDocument/2006/relationships/image" Target="../media/image27.png"/><Relationship Id="rId10" Type="http://schemas.openxmlformats.org/officeDocument/2006/relationships/image" Target="../media/image24.png"/><Relationship Id="rId60" Type="http://schemas.openxmlformats.org/officeDocument/2006/relationships/image" Target="../media/image26.png"/><Relationship Id="rId9" Type="http://schemas.openxmlformats.org/officeDocument/2006/relationships/image" Target="../media/image189.svg"/><Relationship Id="rId35" Type="http://schemas.openxmlformats.org/officeDocument/2006/relationships/image" Target="../media/image213.svg"/><Relationship Id="rId6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51" Type="http://schemas.openxmlformats.org/officeDocument/2006/relationships/image" Target="../media/image28.png"/><Relationship Id="rId3" Type="http://schemas.openxmlformats.org/officeDocument/2006/relationships/image" Target="../media/image30.png"/><Relationship Id="rId50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9" Type="http://schemas.openxmlformats.org/officeDocument/2006/relationships/image" Target="../media/image227.svg"/><Relationship Id="rId23" Type="http://schemas.openxmlformats.org/officeDocument/2006/relationships/image" Target="../media/image203.svg"/><Relationship Id="rId35" Type="http://schemas.openxmlformats.org/officeDocument/2006/relationships/image" Target="../media/image2130.sv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1.png"/><Relationship Id="rId26" Type="http://schemas.openxmlformats.org/officeDocument/2006/relationships/image" Target="../media/image16.png"/><Relationship Id="rId3" Type="http://schemas.openxmlformats.org/officeDocument/2006/relationships/image" Target="../media/image32.png"/><Relationship Id="rId21" Type="http://schemas.openxmlformats.org/officeDocument/2006/relationships/image" Target="../media/image33.png"/><Relationship Id="rId12" Type="http://schemas.openxmlformats.org/officeDocument/2006/relationships/image" Target="../media/image161.svg"/><Relationship Id="rId17" Type="http://schemas.openxmlformats.org/officeDocument/2006/relationships/image" Target="../media/image267.svg"/><Relationship Id="rId25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24" Type="http://schemas.openxmlformats.org/officeDocument/2006/relationships/image" Target="../media/image6590.svg"/><Relationship Id="rId23" Type="http://schemas.openxmlformats.org/officeDocument/2006/relationships/image" Target="../media/image27.png"/><Relationship Id="rId19" Type="http://schemas.openxmlformats.org/officeDocument/2006/relationships/image" Target="../media/image669.svg"/><Relationship Id="rId22" Type="http://schemas.openxmlformats.org/officeDocument/2006/relationships/image" Target="../media/image243.sv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51" Type="http://schemas.openxmlformats.org/officeDocument/2006/relationships/image" Target="../media/image6591.svg"/><Relationship Id="rId13" Type="http://schemas.openxmlformats.org/officeDocument/2006/relationships/image" Target="../media/image1930.svg"/><Relationship Id="rId3" Type="http://schemas.openxmlformats.org/officeDocument/2006/relationships/image" Target="../media/image20.png"/><Relationship Id="rId50" Type="http://schemas.openxmlformats.org/officeDocument/2006/relationships/image" Target="../media/image27.png"/><Relationship Id="rId55" Type="http://schemas.openxmlformats.org/officeDocument/2006/relationships/image" Target="../media/image35.png"/><Relationship Id="rId12" Type="http://schemas.openxmlformats.org/officeDocument/2006/relationships/image" Target="../media/image1610.svg"/><Relationship Id="rId2" Type="http://schemas.openxmlformats.org/officeDocument/2006/relationships/notesSlide" Target="../notesSlides/notesSlide22.xml"/><Relationship Id="rId41" Type="http://schemas.openxmlformats.org/officeDocument/2006/relationships/image" Target="../media/image219.svg"/><Relationship Id="rId54" Type="http://schemas.openxmlformats.org/officeDocument/2006/relationships/image" Target="../media/image28.png"/><Relationship Id="rId1" Type="http://schemas.openxmlformats.org/officeDocument/2006/relationships/slideLayout" Target="../slideLayouts/slideLayout5.xml"/><Relationship Id="rId53" Type="http://schemas.openxmlformats.org/officeDocument/2006/relationships/image" Target="../media/image34.png"/><Relationship Id="rId49" Type="http://schemas.openxmlformats.org/officeDocument/2006/relationships/image" Target="../media/image107.svg"/><Relationship Id="rId5" Type="http://schemas.openxmlformats.org/officeDocument/2006/relationships/image" Target="../media/image607.svg"/><Relationship Id="rId57" Type="http://schemas.openxmlformats.org/officeDocument/2006/relationships/image" Target="../media/image29.png"/><Relationship Id="rId52" Type="http://schemas.openxmlformats.org/officeDocument/2006/relationships/image" Target="../media/image32.png"/><Relationship Id="rId35" Type="http://schemas.openxmlformats.org/officeDocument/2006/relationships/image" Target="../media/image213.svg"/><Relationship Id="rId56" Type="http://schemas.openxmlformats.org/officeDocument/2006/relationships/image" Target="../media/image23.png"/><Relationship Id="rId9" Type="http://schemas.openxmlformats.org/officeDocument/2006/relationships/image" Target="../media/image189.sv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ws/aws-aspnet-cognito-identity-provider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github.com/aws/aws-ssm-data-protection-provider-for-aspnet" TargetMode="External"/><Relationship Id="rId4" Type="http://schemas.openxmlformats.org/officeDocument/2006/relationships/hyperlink" Target="https://github.com/aws/aws-dotnet-extensions-configuration" TargetMode="Externa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93.svg"/><Relationship Id="rId72" Type="http://schemas.openxmlformats.org/officeDocument/2006/relationships/image" Target="../media/image22.png"/><Relationship Id="rId80" Type="http://schemas.openxmlformats.org/officeDocument/2006/relationships/image" Target="../media/image35.png"/><Relationship Id="rId3" Type="http://schemas.openxmlformats.org/officeDocument/2006/relationships/image" Target="../media/image29.png"/><Relationship Id="rId68" Type="http://schemas.openxmlformats.org/officeDocument/2006/relationships/image" Target="../media/image659.svg"/><Relationship Id="rId76" Type="http://schemas.openxmlformats.org/officeDocument/2006/relationships/image" Target="../media/image17.png"/><Relationship Id="rId17" Type="http://schemas.openxmlformats.org/officeDocument/2006/relationships/image" Target="../media/image25.png"/><Relationship Id="rId67" Type="http://schemas.openxmlformats.org/officeDocument/2006/relationships/image" Target="../media/image27.png"/><Relationship Id="rId12" Type="http://schemas.openxmlformats.org/officeDocument/2006/relationships/image" Target="../media/image161.svg"/><Relationship Id="rId71" Type="http://schemas.openxmlformats.org/officeDocument/2006/relationships/image" Target="../media/image21.png"/><Relationship Id="rId2" Type="http://schemas.openxmlformats.org/officeDocument/2006/relationships/notesSlide" Target="../notesSlides/notesSlide27.xml"/><Relationship Id="rId16" Type="http://schemas.openxmlformats.org/officeDocument/2006/relationships/image" Target="../media/image231.svg"/><Relationship Id="rId70" Type="http://schemas.openxmlformats.org/officeDocument/2006/relationships/image" Target="../media/image32.png"/><Relationship Id="rId75" Type="http://schemas.openxmlformats.org/officeDocument/2006/relationships/image" Target="../media/image33.png"/><Relationship Id="rId41" Type="http://schemas.openxmlformats.org/officeDocument/2006/relationships/image" Target="../media/image219.svg"/><Relationship Id="rId1" Type="http://schemas.openxmlformats.org/officeDocument/2006/relationships/slideLayout" Target="../slideLayouts/slideLayout5.xml"/><Relationship Id="rId66" Type="http://schemas.openxmlformats.org/officeDocument/2006/relationships/image" Target="../media/image255.svg"/><Relationship Id="rId74" Type="http://schemas.openxmlformats.org/officeDocument/2006/relationships/image" Target="../media/image267.svg"/><Relationship Id="rId24" Type="http://schemas.openxmlformats.org/officeDocument/2006/relationships/image" Target="../media/image6590.svg"/><Relationship Id="rId79" Type="http://schemas.openxmlformats.org/officeDocument/2006/relationships/image" Target="../media/image34.png"/><Relationship Id="rId15" Type="http://schemas.openxmlformats.org/officeDocument/2006/relationships/image" Target="../media/image24.png"/><Relationship Id="rId49" Type="http://schemas.openxmlformats.org/officeDocument/2006/relationships/image" Target="../media/image107.svg"/><Relationship Id="rId5" Type="http://schemas.openxmlformats.org/officeDocument/2006/relationships/image" Target="../media/image607.svg"/><Relationship Id="rId82" Type="http://schemas.openxmlformats.org/officeDocument/2006/relationships/image" Target="../media/image513.svg"/><Relationship Id="rId65" Type="http://schemas.openxmlformats.org/officeDocument/2006/relationships/image" Target="../media/image26.png"/><Relationship Id="rId19" Type="http://schemas.openxmlformats.org/officeDocument/2006/relationships/image" Target="../media/image669.svg"/><Relationship Id="rId78" Type="http://schemas.openxmlformats.org/officeDocument/2006/relationships/image" Target="../media/image20.png"/><Relationship Id="rId81" Type="http://schemas.openxmlformats.org/officeDocument/2006/relationships/image" Target="../media/image36.png"/><Relationship Id="rId14" Type="http://schemas.openxmlformats.org/officeDocument/2006/relationships/image" Target="../media/image23.png"/><Relationship Id="rId9" Type="http://schemas.openxmlformats.org/officeDocument/2006/relationships/image" Target="../media/image189.svg"/><Relationship Id="rId64" Type="http://schemas.openxmlformats.org/officeDocument/2006/relationships/image" Target="../media/image437.svg"/><Relationship Id="rId69" Type="http://schemas.openxmlformats.org/officeDocument/2006/relationships/image" Target="../media/image28.png"/><Relationship Id="rId35" Type="http://schemas.openxmlformats.org/officeDocument/2006/relationships/image" Target="../media/image213.svg"/><Relationship Id="rId22" Type="http://schemas.openxmlformats.org/officeDocument/2006/relationships/image" Target="../media/image243.svg"/><Relationship Id="rId77" Type="http://schemas.openxmlformats.org/officeDocument/2006/relationships/image" Target="../media/image16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https://github.com/aws/aws-lambda-dotnet/tree/master/Tools/LambdaTestTool" TargetMode="Externa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developer/language/net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github.com/aws/dotnet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ws/aws-sdk-net" TargetMode="External"/><Relationship Id="rId2" Type="http://schemas.openxmlformats.org/officeDocument/2006/relationships/hyperlink" Target="https://aws.amazon.com/blogs/developer/tag/net/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github.com/aws/aws-toolkit-vscode" TargetMode="External"/><Relationship Id="rId5" Type="http://schemas.openxmlformats.org/officeDocument/2006/relationships/hyperlink" Target="https://github.com/aws/aws-extensions-for-dotnet-cli" TargetMode="External"/><Relationship Id="rId4" Type="http://schemas.openxmlformats.org/officeDocument/2006/relationships/hyperlink" Target="https://github.com/aws/aws-lambda-dotnet" TargetMode="Externa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51" Type="http://schemas.openxmlformats.org/officeDocument/2006/relationships/image" Target="../media/image22.png"/><Relationship Id="rId3" Type="http://schemas.openxmlformats.org/officeDocument/2006/relationships/image" Target="../media/image20.png"/><Relationship Id="rId50" Type="http://schemas.openxmlformats.org/officeDocument/2006/relationships/image" Target="../media/image21.png"/><Relationship Id="rId17" Type="http://schemas.openxmlformats.org/officeDocument/2006/relationships/image" Target="../media/image267.svg"/><Relationship Id="rId2" Type="http://schemas.openxmlformats.org/officeDocument/2006/relationships/notesSlide" Target="../notesSlides/notesSlide8.xml"/><Relationship Id="rId54" Type="http://schemas.openxmlformats.org/officeDocument/2006/relationships/image" Target="../media/image19.png"/><Relationship Id="rId1" Type="http://schemas.openxmlformats.org/officeDocument/2006/relationships/slideLayout" Target="../slideLayouts/slideLayout5.xml"/><Relationship Id="rId53" Type="http://schemas.openxmlformats.org/officeDocument/2006/relationships/image" Target="../media/image17.png"/><Relationship Id="rId49" Type="http://schemas.openxmlformats.org/officeDocument/2006/relationships/image" Target="../media/image107.svg"/><Relationship Id="rId19" Type="http://schemas.openxmlformats.org/officeDocument/2006/relationships/image" Target="../media/image669.svg"/><Relationship Id="rId52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Developing with .NET Core on AWS</a:t>
            </a:r>
            <a:br>
              <a:rPr lang="en-US" dirty="0" smtClean="0"/>
            </a:br>
            <a:r>
              <a:rPr lang="en-US" dirty="0" smtClean="0"/>
              <a:t>- what’s </a:t>
            </a:r>
            <a:r>
              <a:rPr lang="en-US" dirty="0"/>
              <a:t>n</a:t>
            </a:r>
            <a:r>
              <a:rPr lang="en-US" dirty="0" smtClean="0"/>
              <a:t>ew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Norm Johanson</a:t>
            </a:r>
            <a:endParaRPr lang="en-US" dirty="0"/>
          </a:p>
          <a:p>
            <a:r>
              <a:rPr lang="en-US" dirty="0" smtClean="0"/>
              <a:t>Senior Software Developer</a:t>
            </a:r>
            <a:endParaRPr lang="en-US" dirty="0"/>
          </a:p>
          <a:p>
            <a:r>
              <a:rPr lang="en-US" dirty="0" smtClean="0"/>
              <a:t>Amazon Web </a:t>
            </a:r>
            <a:r>
              <a:rPr lang="en-US" dirty="0" smtClean="0"/>
              <a:t>Services</a:t>
            </a:r>
          </a:p>
          <a:p>
            <a:r>
              <a:rPr lang="en-US" dirty="0" smtClean="0"/>
              <a:t>@</a:t>
            </a:r>
            <a:r>
              <a:rPr lang="en-US" dirty="0" err="1" smtClean="0"/>
              <a:t>socketnorm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/>
              <a:t>DEV318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5079C9D-DFB0-4B73-A9A3-7E8F640DFA8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 smtClean="0"/>
              <a:t>Steve Roberts</a:t>
            </a:r>
            <a:endParaRPr lang="en-US" dirty="0"/>
          </a:p>
          <a:p>
            <a:r>
              <a:rPr lang="en-US" dirty="0" smtClean="0"/>
              <a:t>Senior Technical Evangelist</a:t>
            </a:r>
            <a:endParaRPr lang="en-US" dirty="0"/>
          </a:p>
          <a:p>
            <a:r>
              <a:rPr lang="en-US" dirty="0" smtClean="0"/>
              <a:t>Amazon Web </a:t>
            </a:r>
            <a:r>
              <a:rPr lang="en-US" dirty="0" smtClean="0"/>
              <a:t>Services</a:t>
            </a:r>
          </a:p>
          <a:p>
            <a:r>
              <a:rPr lang="en-US" dirty="0"/>
              <a:t>@</a:t>
            </a:r>
            <a:r>
              <a:rPr lang="en-US" dirty="0" err="1"/>
              <a:t>bellevuesteve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457806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23088" y="347412"/>
            <a:ext cx="13987008" cy="873289"/>
          </a:xfrm>
        </p:spPr>
        <p:txBody>
          <a:bodyPr/>
          <a:lstStyle/>
          <a:p>
            <a:r>
              <a:rPr lang="en-US" dirty="0" smtClean="0"/>
              <a:t>What does tile ingestion do?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454411" y="1976353"/>
            <a:ext cx="12226264" cy="2591479"/>
          </a:xfrm>
        </p:spPr>
        <p:txBody>
          <a:bodyPr vert="horz" wrap="square" lIns="146304" tIns="91440" rIns="146304" bIns="91440" rtlCol="0">
            <a:spAutoFit/>
          </a:bodyPr>
          <a:lstStyle/>
          <a:p>
            <a:pPr marL="457200" indent="-457200">
              <a:spcBef>
                <a:spcPts val="4200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latin typeface="+mn-lt"/>
              </a:rPr>
              <a:t>Accepts zip file from user containing multiple images</a:t>
            </a:r>
            <a:endParaRPr lang="en-US" dirty="0">
              <a:latin typeface="+mn-lt"/>
            </a:endParaRPr>
          </a:p>
          <a:p>
            <a:pPr marL="457200" indent="-457200">
              <a:spcBef>
                <a:spcPts val="4200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latin typeface="+mn-lt"/>
              </a:rPr>
              <a:t>Analyzes each image to create tile information</a:t>
            </a:r>
          </a:p>
          <a:p>
            <a:pPr marL="457200" indent="-457200">
              <a:spcBef>
                <a:spcPts val="4200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latin typeface="+mn-lt"/>
              </a:rPr>
              <a:t>Resizes each image and save as a tile in a named gallery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0783652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23088" y="347412"/>
            <a:ext cx="13987008" cy="873289"/>
          </a:xfrm>
        </p:spPr>
        <p:txBody>
          <a:bodyPr/>
          <a:lstStyle/>
          <a:p>
            <a:r>
              <a:rPr lang="en-US" dirty="0" smtClean="0"/>
              <a:t>How tile ingestion works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237473" y="1299211"/>
            <a:ext cx="2065309" cy="544765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18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Tile images (zip)</a:t>
            </a:r>
          </a:p>
        </p:txBody>
      </p:sp>
      <p:sp>
        <p:nvSpPr>
          <p:cNvPr id="40" name="Right Arrow 39"/>
          <p:cNvSpPr/>
          <p:nvPr/>
        </p:nvSpPr>
        <p:spPr bwMode="auto">
          <a:xfrm rot="16200000">
            <a:off x="2877369" y="5092191"/>
            <a:ext cx="1376465" cy="316592"/>
          </a:xfrm>
          <a:prstGeom prst="righ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106" name="Group 105"/>
          <p:cNvGrpSpPr/>
          <p:nvPr/>
        </p:nvGrpSpPr>
        <p:grpSpPr>
          <a:xfrm>
            <a:off x="1713514" y="5697287"/>
            <a:ext cx="3216613" cy="1311613"/>
            <a:chOff x="1713514" y="5697287"/>
            <a:chExt cx="3216613" cy="1311613"/>
          </a:xfrm>
        </p:grpSpPr>
        <p:grpSp>
          <p:nvGrpSpPr>
            <p:cNvPr id="33" name="Group 32"/>
            <p:cNvGrpSpPr/>
            <p:nvPr/>
          </p:nvGrpSpPr>
          <p:grpSpPr>
            <a:xfrm>
              <a:off x="1713514" y="5697287"/>
              <a:ext cx="3216613" cy="1311613"/>
              <a:chOff x="3169596" y="5113645"/>
              <a:chExt cx="3216613" cy="1311613"/>
            </a:xfrm>
          </p:grpSpPr>
          <p:sp>
            <p:nvSpPr>
              <p:cNvPr id="27" name="Rectangle 26"/>
              <p:cNvSpPr/>
              <p:nvPr/>
            </p:nvSpPr>
            <p:spPr bwMode="auto">
              <a:xfrm>
                <a:off x="3169596" y="5113645"/>
                <a:ext cx="3216613" cy="131161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28" name="Graphic 15">
                <a:extLst>
                  <a:ext uri="{FF2B5EF4-FFF2-40B4-BE49-F238E27FC236}">
                    <a16:creationId xmlns:a16="http://schemas.microsoft.com/office/drawing/2014/main" id="{4F9756E1-2CB8-7A4E-BAB5-F808AA99DC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=""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3215803" y="5156459"/>
                <a:ext cx="762000" cy="952500"/>
              </a:xfrm>
              <a:prstGeom prst="rect">
                <a:avLst/>
              </a:prstGeom>
            </p:spPr>
          </p:pic>
        </p:grpSp>
        <p:grpSp>
          <p:nvGrpSpPr>
            <p:cNvPr id="91" name="Group 90"/>
            <p:cNvGrpSpPr/>
            <p:nvPr/>
          </p:nvGrpSpPr>
          <p:grpSpPr>
            <a:xfrm>
              <a:off x="3008940" y="6055451"/>
              <a:ext cx="1733294" cy="637150"/>
              <a:chOff x="4465022" y="5471809"/>
              <a:chExt cx="1733294" cy="637150"/>
            </a:xfrm>
          </p:grpSpPr>
          <p:sp>
            <p:nvSpPr>
              <p:cNvPr id="46" name="Rectangle 45"/>
              <p:cNvSpPr/>
              <p:nvPr/>
            </p:nvSpPr>
            <p:spPr bwMode="auto">
              <a:xfrm>
                <a:off x="4465022" y="5471809"/>
                <a:ext cx="1459527" cy="63715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7" name="TextBox 46"/>
              <p:cNvSpPr txBox="1"/>
              <p:nvPr/>
            </p:nvSpPr>
            <p:spPr>
              <a:xfrm>
                <a:off x="4491190" y="5583020"/>
                <a:ext cx="1707126" cy="461665"/>
              </a:xfrm>
              <a:prstGeom prst="rect">
                <a:avLst/>
              </a:prstGeom>
              <a:noFill/>
            </p:spPr>
            <p:txBody>
              <a:bodyPr wrap="square" lIns="182880" tIns="146304" rIns="182880" bIns="146304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1800"/>
                  </a:spcAft>
                </a:pPr>
                <a:r>
                  <a:rPr lang="en-US" sz="1200" dirty="0" smtClean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Container Image</a:t>
                </a:r>
              </a:p>
            </p:txBody>
          </p:sp>
        </p:grpSp>
      </p:grpSp>
      <p:sp>
        <p:nvSpPr>
          <p:cNvPr id="58" name="Right Arrow 57"/>
          <p:cNvSpPr/>
          <p:nvPr/>
        </p:nvSpPr>
        <p:spPr bwMode="auto">
          <a:xfrm>
            <a:off x="4572676" y="3934024"/>
            <a:ext cx="638716" cy="309745"/>
          </a:xfrm>
          <a:prstGeom prst="rightArrow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0" name="Right Arrow 59"/>
          <p:cNvSpPr/>
          <p:nvPr/>
        </p:nvSpPr>
        <p:spPr bwMode="auto">
          <a:xfrm>
            <a:off x="10959230" y="2029514"/>
            <a:ext cx="650944" cy="269744"/>
          </a:xfrm>
          <a:prstGeom prst="rightArrow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70" name="Group 69"/>
          <p:cNvGrpSpPr/>
          <p:nvPr/>
        </p:nvGrpSpPr>
        <p:grpSpPr>
          <a:xfrm>
            <a:off x="9319353" y="3477390"/>
            <a:ext cx="649322" cy="2332661"/>
            <a:chOff x="9359109" y="3572818"/>
            <a:chExt cx="649322" cy="2788961"/>
          </a:xfrm>
        </p:grpSpPr>
        <p:sp>
          <p:nvSpPr>
            <p:cNvPr id="68" name="Bent-Up Arrow 67"/>
            <p:cNvSpPr/>
            <p:nvPr/>
          </p:nvSpPr>
          <p:spPr bwMode="auto">
            <a:xfrm rot="5400000">
              <a:off x="8818123" y="4113804"/>
              <a:ext cx="1731294" cy="649322"/>
            </a:xfrm>
            <a:prstGeom prst="bentUpArrow">
              <a:avLst/>
            </a:prstGeom>
            <a:solidFill>
              <a:schemeClr val="accent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9" name="Bent-Up Arrow 68"/>
            <p:cNvSpPr/>
            <p:nvPr/>
          </p:nvSpPr>
          <p:spPr bwMode="auto">
            <a:xfrm rot="5400000">
              <a:off x="8818123" y="5171471"/>
              <a:ext cx="1731294" cy="649322"/>
            </a:xfrm>
            <a:prstGeom prst="bentUpArrow">
              <a:avLst/>
            </a:prstGeom>
            <a:solidFill>
              <a:schemeClr val="accent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7316592" y="1489797"/>
            <a:ext cx="3840804" cy="1937087"/>
            <a:chOff x="6999050" y="1580744"/>
            <a:chExt cx="3840804" cy="1937087"/>
          </a:xfrm>
        </p:grpSpPr>
        <p:grpSp>
          <p:nvGrpSpPr>
            <p:cNvPr id="34" name="Group 33"/>
            <p:cNvGrpSpPr/>
            <p:nvPr/>
          </p:nvGrpSpPr>
          <p:grpSpPr>
            <a:xfrm>
              <a:off x="6999050" y="1580744"/>
              <a:ext cx="3116093" cy="1074907"/>
              <a:chOff x="6999050" y="1580744"/>
              <a:chExt cx="3116093" cy="1074907"/>
            </a:xfrm>
          </p:grpSpPr>
          <p:sp>
            <p:nvSpPr>
              <p:cNvPr id="17" name="Rectangle 16"/>
              <p:cNvSpPr/>
              <p:nvPr/>
            </p:nvSpPr>
            <p:spPr bwMode="auto">
              <a:xfrm>
                <a:off x="6999050" y="1580744"/>
                <a:ext cx="3116093" cy="107490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9" name="Graphic 59">
                <a:extLst>
                  <a:ext uri="{FF2B5EF4-FFF2-40B4-BE49-F238E27FC236}">
                    <a16:creationId xmlns:a16="http://schemas.microsoft.com/office/drawing/2014/main" id="{3CC7B2AC-8A77-CE42-9ECF-CBB706CC63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=""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7031475" y="1610333"/>
                <a:ext cx="762000" cy="952500"/>
              </a:xfrm>
              <a:prstGeom prst="rect">
                <a:avLst/>
              </a:prstGeom>
            </p:spPr>
          </p:pic>
        </p:grpSp>
        <p:grpSp>
          <p:nvGrpSpPr>
            <p:cNvPr id="52" name="Group 51"/>
            <p:cNvGrpSpPr/>
            <p:nvPr/>
          </p:nvGrpSpPr>
          <p:grpSpPr>
            <a:xfrm>
              <a:off x="7316592" y="1996808"/>
              <a:ext cx="3116093" cy="1074907"/>
              <a:chOff x="6999050" y="1580744"/>
              <a:chExt cx="3116093" cy="1074907"/>
            </a:xfrm>
            <a:solidFill>
              <a:schemeClr val="bg1"/>
            </a:solidFill>
          </p:grpSpPr>
          <p:sp>
            <p:nvSpPr>
              <p:cNvPr id="53" name="Rectangle 52"/>
              <p:cNvSpPr/>
              <p:nvPr/>
            </p:nvSpPr>
            <p:spPr bwMode="auto">
              <a:xfrm>
                <a:off x="6999050" y="1580744"/>
                <a:ext cx="3116093" cy="1074907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54" name="Graphic 59">
                <a:extLst>
                  <a:ext uri="{FF2B5EF4-FFF2-40B4-BE49-F238E27FC236}">
                    <a16:creationId xmlns:a16="http://schemas.microsoft.com/office/drawing/2014/main" id="{3CC7B2AC-8A77-CE42-9ECF-CBB706CC63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=""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7031475" y="1610333"/>
                <a:ext cx="762000" cy="952500"/>
              </a:xfrm>
              <a:prstGeom prst="rect">
                <a:avLst/>
              </a:prstGeom>
              <a:grpFill/>
            </p:spPr>
          </p:pic>
        </p:grpSp>
        <p:grpSp>
          <p:nvGrpSpPr>
            <p:cNvPr id="55" name="Group 54"/>
            <p:cNvGrpSpPr/>
            <p:nvPr/>
          </p:nvGrpSpPr>
          <p:grpSpPr>
            <a:xfrm>
              <a:off x="7723761" y="2442924"/>
              <a:ext cx="3116093" cy="1074907"/>
              <a:chOff x="6999050" y="1580744"/>
              <a:chExt cx="3116093" cy="1074907"/>
            </a:xfrm>
            <a:solidFill>
              <a:schemeClr val="bg1"/>
            </a:solidFill>
          </p:grpSpPr>
          <p:sp>
            <p:nvSpPr>
              <p:cNvPr id="56" name="Rectangle 55"/>
              <p:cNvSpPr/>
              <p:nvPr/>
            </p:nvSpPr>
            <p:spPr bwMode="auto">
              <a:xfrm>
                <a:off x="6999050" y="1580744"/>
                <a:ext cx="3116093" cy="1074907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57" name="Graphic 59">
                <a:extLst>
                  <a:ext uri="{FF2B5EF4-FFF2-40B4-BE49-F238E27FC236}">
                    <a16:creationId xmlns:a16="http://schemas.microsoft.com/office/drawing/2014/main" id="{3CC7B2AC-8A77-CE42-9ECF-CBB706CC63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=""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7031475" y="1610333"/>
                <a:ext cx="762000" cy="952500"/>
              </a:xfrm>
              <a:prstGeom prst="rect">
                <a:avLst/>
              </a:prstGeom>
              <a:grpFill/>
            </p:spPr>
          </p:pic>
        </p:grpSp>
        <p:sp>
          <p:nvSpPr>
            <p:cNvPr id="72" name="TextBox 71"/>
            <p:cNvSpPr txBox="1"/>
            <p:nvPr/>
          </p:nvSpPr>
          <p:spPr>
            <a:xfrm>
              <a:off x="8557096" y="2747098"/>
              <a:ext cx="1698222" cy="5170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1800"/>
                </a:spcAft>
              </a:pPr>
              <a:r>
                <a:rPr lang="en-US" sz="16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Process Image</a:t>
              </a:r>
            </a:p>
          </p:txBody>
        </p:sp>
      </p:grpSp>
      <p:grpSp>
        <p:nvGrpSpPr>
          <p:cNvPr id="93" name="Group 92"/>
          <p:cNvGrpSpPr/>
          <p:nvPr/>
        </p:nvGrpSpPr>
        <p:grpSpPr>
          <a:xfrm>
            <a:off x="11657419" y="1151315"/>
            <a:ext cx="2515993" cy="1147943"/>
            <a:chOff x="11647479" y="1830954"/>
            <a:chExt cx="2515993" cy="1147943"/>
          </a:xfrm>
        </p:grpSpPr>
        <p:sp>
          <p:nvSpPr>
            <p:cNvPr id="22" name="Rectangle 21"/>
            <p:cNvSpPr/>
            <p:nvPr/>
          </p:nvSpPr>
          <p:spPr bwMode="auto">
            <a:xfrm>
              <a:off x="11647479" y="1830954"/>
              <a:ext cx="2515993" cy="1147943"/>
            </a:xfrm>
            <a:prstGeom prst="rect">
              <a:avLst/>
            </a:prstGeom>
            <a:noFill/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1" name="Graphic 132">
              <a:extLst>
                <a:ext uri="{FF2B5EF4-FFF2-40B4-BE49-F238E27FC236}">
                  <a16:creationId xmlns:a16="http://schemas.microsoft.com/office/drawing/2014/main" id="{F73DD8CF-3E81-4241-A79A-7CBAB59C22D2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="" xmlns:asvg="http://schemas.microsoft.com/office/drawing/2016/SVG/main" r:embed="rId59"/>
                </a:ext>
              </a:extLst>
            </a:blip>
            <a:stretch>
              <a:fillRect/>
            </a:stretch>
          </p:blipFill>
          <p:spPr>
            <a:xfrm>
              <a:off x="11679093" y="1843503"/>
              <a:ext cx="762000" cy="1092200"/>
            </a:xfrm>
            <a:prstGeom prst="rect">
              <a:avLst/>
            </a:prstGeom>
          </p:spPr>
        </p:pic>
        <p:sp>
          <p:nvSpPr>
            <p:cNvPr id="74" name="TextBox 73"/>
            <p:cNvSpPr txBox="1"/>
            <p:nvPr/>
          </p:nvSpPr>
          <p:spPr>
            <a:xfrm>
              <a:off x="12716922" y="1991539"/>
              <a:ext cx="1446550" cy="7386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1800"/>
                </a:spcAft>
              </a:pPr>
              <a:r>
                <a:rPr lang="en-US" sz="16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Image</a:t>
              </a:r>
              <a:br>
                <a:rPr lang="en-US" sz="16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</a:br>
              <a:r>
                <a:rPr lang="en-US" sz="16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Moderation</a:t>
              </a:r>
            </a:p>
          </p:txBody>
        </p:sp>
      </p:grpSp>
      <p:grpSp>
        <p:nvGrpSpPr>
          <p:cNvPr id="94" name="Group 93"/>
          <p:cNvGrpSpPr/>
          <p:nvPr/>
        </p:nvGrpSpPr>
        <p:grpSpPr>
          <a:xfrm>
            <a:off x="10115920" y="3873086"/>
            <a:ext cx="3116093" cy="1158205"/>
            <a:chOff x="10155676" y="4424814"/>
            <a:chExt cx="3116093" cy="1158205"/>
          </a:xfrm>
        </p:grpSpPr>
        <p:sp>
          <p:nvSpPr>
            <p:cNvPr id="25" name="Rectangle 24"/>
            <p:cNvSpPr/>
            <p:nvPr/>
          </p:nvSpPr>
          <p:spPr bwMode="auto">
            <a:xfrm>
              <a:off x="10155676" y="4424814"/>
              <a:ext cx="3116093" cy="1158205"/>
            </a:xfrm>
            <a:prstGeom prst="rect">
              <a:avLst/>
            </a:prstGeom>
            <a:noFill/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9" name="Graphic 75">
              <a:extLst>
                <a:ext uri="{FF2B5EF4-FFF2-40B4-BE49-F238E27FC236}">
                  <a16:creationId xmlns:a16="http://schemas.microsoft.com/office/drawing/2014/main" id="{4A26D16D-645A-FF44-868A-D8CFF632BFBC}"/>
                </a:ext>
              </a:extLst>
            </p:cNvPr>
            <p:cNvPicPr>
              <a:picLocks noChangeAspect="1"/>
            </p:cNvPicPr>
            <p:nvPr/>
          </p:nvPicPr>
          <p:blipFill>
            <a:blip r:embed="rId60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187290" y="4438465"/>
              <a:ext cx="762000" cy="1092200"/>
            </a:xfrm>
            <a:prstGeom prst="rect">
              <a:avLst/>
            </a:prstGeom>
          </p:spPr>
        </p:pic>
        <p:sp>
          <p:nvSpPr>
            <p:cNvPr id="76" name="TextBox 75"/>
            <p:cNvSpPr txBox="1"/>
            <p:nvPr/>
          </p:nvSpPr>
          <p:spPr>
            <a:xfrm>
              <a:off x="11119234" y="4615233"/>
              <a:ext cx="1746312" cy="5170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1800"/>
                </a:spcAft>
              </a:pPr>
              <a:r>
                <a:rPr lang="en-US" sz="16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Tile Color Data</a:t>
              </a:r>
            </a:p>
          </p:txBody>
        </p:sp>
      </p:grpSp>
      <p:grpSp>
        <p:nvGrpSpPr>
          <p:cNvPr id="79" name="Group 78"/>
          <p:cNvGrpSpPr/>
          <p:nvPr/>
        </p:nvGrpSpPr>
        <p:grpSpPr>
          <a:xfrm>
            <a:off x="10115919" y="5131460"/>
            <a:ext cx="3116093" cy="999592"/>
            <a:chOff x="10155675" y="5683188"/>
            <a:chExt cx="3116093" cy="999592"/>
          </a:xfrm>
        </p:grpSpPr>
        <p:grpSp>
          <p:nvGrpSpPr>
            <p:cNvPr id="37" name="Group 36"/>
            <p:cNvGrpSpPr/>
            <p:nvPr/>
          </p:nvGrpSpPr>
          <p:grpSpPr>
            <a:xfrm>
              <a:off x="10155675" y="5683188"/>
              <a:ext cx="3116093" cy="999592"/>
              <a:chOff x="9367734" y="5726965"/>
              <a:chExt cx="3116093" cy="999592"/>
            </a:xfrm>
          </p:grpSpPr>
          <p:sp>
            <p:nvSpPr>
              <p:cNvPr id="26" name="Rectangle 25"/>
              <p:cNvSpPr/>
              <p:nvPr/>
            </p:nvSpPr>
            <p:spPr bwMode="auto">
              <a:xfrm>
                <a:off x="9367734" y="5726965"/>
                <a:ext cx="3116093" cy="99959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30" name="Graphic 2">
                <a:extLst>
                  <a:ext uri="{FF2B5EF4-FFF2-40B4-BE49-F238E27FC236}">
                    <a16:creationId xmlns:a16="http://schemas.microsoft.com/office/drawing/2014/main" id="{C94D5BFE-0F9C-114D-8DB9-6E4CBB8047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1">
                <a:extLst>
                  <a:ext uri="{96DAC541-7B7A-43D3-8B79-37D633B846F1}">
                    <asvg:svgBlip xmlns="" xmlns:asvg="http://schemas.microsoft.com/office/drawing/2016/SVG/main" r:embed="rId62"/>
                  </a:ext>
                </a:extLst>
              </a:blip>
              <a:stretch>
                <a:fillRect/>
              </a:stretch>
            </p:blipFill>
            <p:spPr>
              <a:xfrm>
                <a:off x="9399349" y="5764328"/>
                <a:ext cx="762000" cy="952500"/>
              </a:xfrm>
              <a:prstGeom prst="rect">
                <a:avLst/>
              </a:prstGeom>
            </p:spPr>
          </p:pic>
        </p:grpSp>
        <p:sp>
          <p:nvSpPr>
            <p:cNvPr id="78" name="TextBox 77"/>
            <p:cNvSpPr txBox="1"/>
            <p:nvPr/>
          </p:nvSpPr>
          <p:spPr>
            <a:xfrm>
              <a:off x="11119234" y="5920584"/>
              <a:ext cx="1486625" cy="5170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1800"/>
                </a:spcAft>
              </a:pPr>
              <a:r>
                <a:rPr lang="en-US" sz="16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Tile Storage</a:t>
              </a:r>
            </a:p>
          </p:txBody>
        </p:sp>
      </p:grpSp>
      <p:grpSp>
        <p:nvGrpSpPr>
          <p:cNvPr id="90" name="Group 89"/>
          <p:cNvGrpSpPr/>
          <p:nvPr/>
        </p:nvGrpSpPr>
        <p:grpSpPr>
          <a:xfrm>
            <a:off x="2768533" y="2879327"/>
            <a:ext cx="1742467" cy="1598305"/>
            <a:chOff x="4224615" y="2295685"/>
            <a:chExt cx="1742467" cy="1598305"/>
          </a:xfrm>
        </p:grpSpPr>
        <p:grpSp>
          <p:nvGrpSpPr>
            <p:cNvPr id="85" name="Group 84"/>
            <p:cNvGrpSpPr/>
            <p:nvPr/>
          </p:nvGrpSpPr>
          <p:grpSpPr>
            <a:xfrm>
              <a:off x="4224615" y="2546292"/>
              <a:ext cx="1742467" cy="1347698"/>
              <a:chOff x="4224615" y="2546292"/>
              <a:chExt cx="1742467" cy="1347698"/>
            </a:xfrm>
          </p:grpSpPr>
          <p:pic>
            <p:nvPicPr>
              <p:cNvPr id="81" name="Graphic 98">
                <a:extLst>
                  <a:ext uri="{FF2B5EF4-FFF2-40B4-BE49-F238E27FC236}">
                    <a16:creationId xmlns:a16="http://schemas.microsoft.com/office/drawing/2014/main" id="{2E465156-B19E-5C4E-81BB-8793FDA6B2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3">
                <a:extLst>
                  <a:ext uri="{96DAC541-7B7A-43D3-8B79-37D633B846F1}">
                    <asvg:svgBlip xmlns="" xmlns:asvg="http://schemas.microsoft.com/office/drawing/2016/SVG/main" r:embed="rId35"/>
                  </a:ext>
                </a:extLst>
              </a:blip>
              <a:stretch>
                <a:fillRect/>
              </a:stretch>
            </p:blipFill>
            <p:spPr>
              <a:xfrm>
                <a:off x="4224615" y="2546292"/>
                <a:ext cx="972882" cy="757692"/>
              </a:xfrm>
              <a:prstGeom prst="rect">
                <a:avLst/>
              </a:prstGeom>
            </p:spPr>
          </p:pic>
          <p:pic>
            <p:nvPicPr>
              <p:cNvPr id="83" name="Graphic 98">
                <a:extLst>
                  <a:ext uri="{FF2B5EF4-FFF2-40B4-BE49-F238E27FC236}">
                    <a16:creationId xmlns:a16="http://schemas.microsoft.com/office/drawing/2014/main" id="{2E465156-B19E-5C4E-81BB-8793FDA6B2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3">
                <a:extLst>
                  <a:ext uri="{96DAC541-7B7A-43D3-8B79-37D633B846F1}">
                    <asvg:svgBlip xmlns="" xmlns:asvg="http://schemas.microsoft.com/office/drawing/2016/SVG/main" r:embed="rId35"/>
                  </a:ext>
                </a:extLst>
              </a:blip>
              <a:stretch>
                <a:fillRect/>
              </a:stretch>
            </p:blipFill>
            <p:spPr>
              <a:xfrm>
                <a:off x="4628428" y="2846946"/>
                <a:ext cx="972882" cy="757692"/>
              </a:xfrm>
              <a:prstGeom prst="rect">
                <a:avLst/>
              </a:prstGeom>
            </p:spPr>
          </p:pic>
          <p:pic>
            <p:nvPicPr>
              <p:cNvPr id="84" name="Graphic 98">
                <a:extLst>
                  <a:ext uri="{FF2B5EF4-FFF2-40B4-BE49-F238E27FC236}">
                    <a16:creationId xmlns:a16="http://schemas.microsoft.com/office/drawing/2014/main" id="{2E465156-B19E-5C4E-81BB-8793FDA6B2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3">
                <a:extLst>
                  <a:ext uri="{96DAC541-7B7A-43D3-8B79-37D633B846F1}">
                    <asvg:svgBlip xmlns="" xmlns:asvg="http://schemas.microsoft.com/office/drawing/2016/SVG/main" r:embed="rId35"/>
                  </a:ext>
                </a:extLst>
              </a:blip>
              <a:stretch>
                <a:fillRect/>
              </a:stretch>
            </p:blipFill>
            <p:spPr>
              <a:xfrm>
                <a:off x="4994200" y="3136298"/>
                <a:ext cx="972882" cy="757692"/>
              </a:xfrm>
              <a:prstGeom prst="rect">
                <a:avLst/>
              </a:prstGeom>
            </p:spPr>
          </p:pic>
        </p:grpSp>
        <p:sp>
          <p:nvSpPr>
            <p:cNvPr id="87" name="Down Arrow 86"/>
            <p:cNvSpPr/>
            <p:nvPr/>
          </p:nvSpPr>
          <p:spPr bwMode="auto">
            <a:xfrm>
              <a:off x="4547764" y="2316401"/>
              <a:ext cx="257783" cy="201926"/>
            </a:xfrm>
            <a:prstGeom prst="downArrow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8" name="Down Arrow 87"/>
            <p:cNvSpPr/>
            <p:nvPr/>
          </p:nvSpPr>
          <p:spPr bwMode="auto">
            <a:xfrm>
              <a:off x="5258293" y="2343399"/>
              <a:ext cx="257783" cy="445320"/>
            </a:xfrm>
            <a:prstGeom prst="downArrow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9" name="Down Arrow 88"/>
            <p:cNvSpPr/>
            <p:nvPr/>
          </p:nvSpPr>
          <p:spPr bwMode="auto">
            <a:xfrm>
              <a:off x="5666767" y="2295685"/>
              <a:ext cx="257783" cy="798313"/>
            </a:xfrm>
            <a:prstGeom prst="downArrow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1713514" y="1883552"/>
            <a:ext cx="3216613" cy="3320867"/>
            <a:chOff x="1713514" y="1883552"/>
            <a:chExt cx="3216613" cy="3320867"/>
          </a:xfrm>
        </p:grpSpPr>
        <p:grpSp>
          <p:nvGrpSpPr>
            <p:cNvPr id="45" name="Group 44"/>
            <p:cNvGrpSpPr/>
            <p:nvPr/>
          </p:nvGrpSpPr>
          <p:grpSpPr>
            <a:xfrm>
              <a:off x="2708344" y="2333612"/>
              <a:ext cx="2085596" cy="498168"/>
              <a:chOff x="3324427" y="2663321"/>
              <a:chExt cx="2925594" cy="498168"/>
            </a:xfrm>
          </p:grpSpPr>
          <p:sp>
            <p:nvSpPr>
              <p:cNvPr id="43" name="Rectangle 42"/>
              <p:cNvSpPr/>
              <p:nvPr/>
            </p:nvSpPr>
            <p:spPr bwMode="auto">
              <a:xfrm>
                <a:off x="3370634" y="2663321"/>
                <a:ext cx="2879387" cy="49816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4" name="TextBox 43"/>
              <p:cNvSpPr txBox="1"/>
              <p:nvPr/>
            </p:nvSpPr>
            <p:spPr>
              <a:xfrm>
                <a:off x="3324427" y="2686312"/>
                <a:ext cx="1568196" cy="461665"/>
              </a:xfrm>
              <a:prstGeom prst="rect">
                <a:avLst/>
              </a:prstGeom>
              <a:noFill/>
            </p:spPr>
            <p:txBody>
              <a:bodyPr wrap="none" lIns="182880" tIns="146304" rIns="182880" bIns="146304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1800"/>
                  </a:spcAft>
                </a:pPr>
                <a:r>
                  <a:rPr lang="en-US" sz="1200" dirty="0" smtClean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Job Queue</a:t>
                </a:r>
              </a:p>
            </p:txBody>
          </p:sp>
        </p:grpSp>
        <p:grpSp>
          <p:nvGrpSpPr>
            <p:cNvPr id="2" name="Group 1"/>
            <p:cNvGrpSpPr/>
            <p:nvPr/>
          </p:nvGrpSpPr>
          <p:grpSpPr>
            <a:xfrm>
              <a:off x="1713514" y="1883552"/>
              <a:ext cx="3216613" cy="3320867"/>
              <a:chOff x="1713514" y="1883552"/>
              <a:chExt cx="3216613" cy="3320867"/>
            </a:xfrm>
          </p:grpSpPr>
          <p:grpSp>
            <p:nvGrpSpPr>
              <p:cNvPr id="32" name="Group 31"/>
              <p:cNvGrpSpPr/>
              <p:nvPr/>
            </p:nvGrpSpPr>
            <p:grpSpPr>
              <a:xfrm>
                <a:off x="1713514" y="2164386"/>
                <a:ext cx="3216613" cy="3040033"/>
                <a:chOff x="3169596" y="1580744"/>
                <a:chExt cx="3216613" cy="3040033"/>
              </a:xfrm>
            </p:grpSpPr>
            <p:sp>
              <p:nvSpPr>
                <p:cNvPr id="15" name="Rectangle 14"/>
                <p:cNvSpPr/>
                <p:nvPr/>
              </p:nvSpPr>
              <p:spPr bwMode="auto">
                <a:xfrm>
                  <a:off x="3169596" y="1580744"/>
                  <a:ext cx="3216613" cy="3040033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dirty="0" smtClea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16" name="Graphic 19">
                  <a:extLst>
                    <a:ext uri="{FF2B5EF4-FFF2-40B4-BE49-F238E27FC236}">
                      <a16:creationId xmlns:a16="http://schemas.microsoft.com/office/drawing/2014/main" id="{39F24EEC-5C4F-7845-9A77-2155A203C2A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4">
                  <a:extLst>
                    <a:ext uri="{96DAC541-7B7A-43D3-8B79-37D633B846F1}">
                      <asvg:svgBlip xmlns="" xmlns:asvg="http://schemas.microsoft.com/office/drawing/2016/SVG/main" r:embed="rId1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215803" y="1644381"/>
                  <a:ext cx="762000" cy="952500"/>
                </a:xfrm>
                <a:prstGeom prst="rect">
                  <a:avLst/>
                </a:prstGeom>
              </p:spPr>
            </p:pic>
          </p:grpSp>
          <p:sp>
            <p:nvSpPr>
              <p:cNvPr id="95" name="Down Arrow 94"/>
              <p:cNvSpPr/>
              <p:nvPr/>
            </p:nvSpPr>
            <p:spPr bwMode="auto">
              <a:xfrm>
                <a:off x="3049192" y="1883552"/>
                <a:ext cx="246307" cy="233543"/>
              </a:xfrm>
              <a:prstGeom prst="downArrow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</p:grpSp>
      <p:grpSp>
        <p:nvGrpSpPr>
          <p:cNvPr id="102" name="Group 101"/>
          <p:cNvGrpSpPr/>
          <p:nvPr/>
        </p:nvGrpSpPr>
        <p:grpSpPr>
          <a:xfrm>
            <a:off x="5256672" y="3696628"/>
            <a:ext cx="2445251" cy="999592"/>
            <a:chOff x="5256672" y="3696628"/>
            <a:chExt cx="2445251" cy="999592"/>
          </a:xfrm>
        </p:grpSpPr>
        <p:sp>
          <p:nvSpPr>
            <p:cNvPr id="99" name="Rectangle 98"/>
            <p:cNvSpPr/>
            <p:nvPr/>
          </p:nvSpPr>
          <p:spPr bwMode="auto">
            <a:xfrm>
              <a:off x="5256672" y="3696628"/>
              <a:ext cx="2392046" cy="999592"/>
            </a:xfrm>
            <a:prstGeom prst="rect">
              <a:avLst/>
            </a:prstGeom>
            <a:noFill/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00" name="Graphic 2">
              <a:extLst>
                <a:ext uri="{FF2B5EF4-FFF2-40B4-BE49-F238E27FC236}">
                  <a16:creationId xmlns:a16="http://schemas.microsoft.com/office/drawing/2014/main" id="{C94D5BFE-0F9C-114D-8DB9-6E4CBB804793}"/>
                </a:ext>
              </a:extLst>
            </p:cNvPr>
            <p:cNvPicPr>
              <a:picLocks noChangeAspect="1"/>
            </p:cNvPicPr>
            <p:nvPr/>
          </p:nvPicPr>
          <p:blipFill>
            <a:blip r:embed="rId61">
              <a:extLst>
                <a:ext uri="{96DAC541-7B7A-43D3-8B79-37D633B846F1}">
                  <asvg:svgBlip xmlns="" xmlns:asvg="http://schemas.microsoft.com/office/drawing/2016/SVG/main" r:embed="rId62"/>
                </a:ext>
              </a:extLst>
            </a:blip>
            <a:stretch>
              <a:fillRect/>
            </a:stretch>
          </p:blipFill>
          <p:spPr>
            <a:xfrm>
              <a:off x="5288286" y="3733991"/>
              <a:ext cx="762000" cy="952500"/>
            </a:xfrm>
            <a:prstGeom prst="rect">
              <a:avLst/>
            </a:prstGeom>
          </p:spPr>
        </p:pic>
        <p:sp>
          <p:nvSpPr>
            <p:cNvPr id="98" name="TextBox 97"/>
            <p:cNvSpPr txBox="1"/>
            <p:nvPr/>
          </p:nvSpPr>
          <p:spPr>
            <a:xfrm>
              <a:off x="6056601" y="3873086"/>
              <a:ext cx="1645322" cy="5170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1800"/>
                </a:spcAft>
              </a:pPr>
              <a:r>
                <a:rPr lang="en-US" sz="16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Image upload</a:t>
              </a:r>
            </a:p>
          </p:txBody>
        </p:sp>
      </p:grpSp>
      <p:sp>
        <p:nvSpPr>
          <p:cNvPr id="107" name="Lightning Bolt 106"/>
          <p:cNvSpPr/>
          <p:nvPr/>
        </p:nvSpPr>
        <p:spPr bwMode="auto">
          <a:xfrm rot="15344842">
            <a:off x="7359622" y="3022194"/>
            <a:ext cx="554019" cy="680936"/>
          </a:xfrm>
          <a:prstGeom prst="lightningBolt">
            <a:avLst/>
          </a:prstGeom>
          <a:solidFill>
            <a:srgbClr val="FFC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068923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0" grpId="0" animBg="1"/>
      <p:bldP spid="58" grpId="0" animBg="1"/>
      <p:bldP spid="60" grpId="0" animBg="1"/>
      <p:bldP spid="10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23088" y="347412"/>
            <a:ext cx="13987008" cy="873289"/>
          </a:xfrm>
        </p:spPr>
        <p:txBody>
          <a:bodyPr/>
          <a:lstStyle/>
          <a:p>
            <a:r>
              <a:rPr lang="en-US" smtClean="0"/>
              <a:t>Why did we choose AWS Batch?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387709" y="1596974"/>
            <a:ext cx="8838163" cy="5207579"/>
          </a:xfrm>
        </p:spPr>
        <p:txBody>
          <a:bodyPr vert="horz" wrap="square" lIns="146304" tIns="91440" rIns="146304" bIns="91440" rtlCol="0">
            <a:spAutoFit/>
          </a:bodyPr>
          <a:lstStyle/>
          <a:p>
            <a:pPr marL="457200" indent="-457200">
              <a:spcBef>
                <a:spcPts val="2400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latin typeface="+mn-lt"/>
              </a:rPr>
              <a:t>Take advantage of Serverless</a:t>
            </a:r>
          </a:p>
          <a:p>
            <a:pPr marL="860588" lvl="1" indent="-457200">
              <a:spcBef>
                <a:spcPts val="2400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latin typeface="+mn-lt"/>
              </a:rPr>
              <a:t>Manages the compute capacity for us</a:t>
            </a:r>
          </a:p>
          <a:p>
            <a:pPr marL="457200" indent="-457200">
              <a:spcBef>
                <a:spcPts val="2400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latin typeface="+mn-lt"/>
              </a:rPr>
              <a:t>Work can be queued for asynchronous processing</a:t>
            </a:r>
          </a:p>
          <a:p>
            <a:pPr marL="860588" lvl="1" indent="-457200">
              <a:spcBef>
                <a:spcPts val="2400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latin typeface="+mn-lt"/>
              </a:rPr>
              <a:t>Tile creation is not a time critical task</a:t>
            </a:r>
          </a:p>
          <a:p>
            <a:pPr marL="457200" indent="-457200">
              <a:spcBef>
                <a:spcPts val="2400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latin typeface="+mn-lt"/>
              </a:rPr>
              <a:t>Cost savings</a:t>
            </a:r>
          </a:p>
          <a:p>
            <a:pPr marL="860588" lvl="1" indent="-457200">
              <a:lnSpc>
                <a:spcPct val="100000"/>
              </a:lnSpc>
              <a:spcBef>
                <a:spcPts val="2400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latin typeface="+mn-lt"/>
              </a:rPr>
              <a:t>No charge for idle compute environments.</a:t>
            </a:r>
          </a:p>
          <a:p>
            <a:pPr marL="860588" lvl="1" indent="-457200">
              <a:lnSpc>
                <a:spcPct val="100000"/>
              </a:lnSpc>
              <a:spcBef>
                <a:spcPts val="2400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latin typeface="+mn-lt"/>
              </a:rPr>
              <a:t>Ability to use EC2 spot instances</a:t>
            </a:r>
            <a:endParaRPr lang="en-US" dirty="0">
              <a:latin typeface="+mn-lt"/>
            </a:endParaRPr>
          </a:p>
        </p:txBody>
      </p:sp>
      <p:grpSp>
        <p:nvGrpSpPr>
          <p:cNvPr id="48" name="Group 47"/>
          <p:cNvGrpSpPr/>
          <p:nvPr/>
        </p:nvGrpSpPr>
        <p:grpSpPr>
          <a:xfrm>
            <a:off x="10446800" y="4756759"/>
            <a:ext cx="3262753" cy="2142707"/>
            <a:chOff x="10438278" y="5203666"/>
            <a:chExt cx="3262753" cy="2142707"/>
          </a:xfrm>
        </p:grpSpPr>
        <p:sp>
          <p:nvSpPr>
            <p:cNvPr id="45" name="Rectangle 44"/>
            <p:cNvSpPr/>
            <p:nvPr/>
          </p:nvSpPr>
          <p:spPr bwMode="auto">
            <a:xfrm>
              <a:off x="10438278" y="5270566"/>
              <a:ext cx="3147783" cy="207580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35" name="Group 34"/>
            <p:cNvGrpSpPr/>
            <p:nvPr/>
          </p:nvGrpSpPr>
          <p:grpSpPr>
            <a:xfrm>
              <a:off x="10719452" y="5977145"/>
              <a:ext cx="1072750" cy="1281061"/>
              <a:chOff x="11009699" y="6163016"/>
              <a:chExt cx="1072750" cy="1281061"/>
            </a:xfrm>
          </p:grpSpPr>
          <p:pic>
            <p:nvPicPr>
              <p:cNvPr id="23" name="Graphic 3">
                <a:extLst>
                  <a:ext uri="{FF2B5EF4-FFF2-40B4-BE49-F238E27FC236}">
                    <a16:creationId xmlns:a16="http://schemas.microsoft.com/office/drawing/2014/main" id="{D29D31AC-69BA-A849-A9F4-6D9BE95B55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="" xmlns:asvg="http://schemas.microsoft.com/office/drawing/2016/SVG/main" r:embed="rId49"/>
                  </a:ext>
                </a:extLst>
              </a:blip>
              <a:stretch>
                <a:fillRect/>
              </a:stretch>
            </p:blipFill>
            <p:spPr>
              <a:xfrm>
                <a:off x="11009699" y="6163016"/>
                <a:ext cx="571500" cy="571500"/>
              </a:xfrm>
              <a:prstGeom prst="rect">
                <a:avLst/>
              </a:prstGeom>
            </p:spPr>
          </p:pic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7A8A2879-DCB4-B24D-B6D2-627A8475B7AA}"/>
                  </a:ext>
                </a:extLst>
              </p:cNvPr>
              <p:cNvGrpSpPr/>
              <p:nvPr/>
            </p:nvGrpSpPr>
            <p:grpSpPr>
              <a:xfrm>
                <a:off x="11009699" y="6367859"/>
                <a:ext cx="1072750" cy="1076218"/>
                <a:chOff x="1144054" y="4741028"/>
                <a:chExt cx="1072750" cy="1076218"/>
              </a:xfrm>
            </p:grpSpPr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A9F0346A-765C-0747-A01D-F84B6B18C038}"/>
                    </a:ext>
                  </a:extLst>
                </p:cNvPr>
                <p:cNvSpPr txBox="1"/>
                <p:nvPr/>
              </p:nvSpPr>
              <p:spPr>
                <a:xfrm>
                  <a:off x="1144054" y="5386359"/>
                  <a:ext cx="1072750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100" dirty="0">
                      <a:solidFill>
                        <a:srgbClr val="232F3E"/>
                      </a:solidFill>
                    </a:rPr>
                    <a:t>Spot </a:t>
                  </a:r>
                  <a:r>
                    <a:rPr lang="en-US" sz="1100" dirty="0" smtClean="0">
                      <a:solidFill>
                        <a:srgbClr val="232F3E"/>
                      </a:solidFill>
                    </a:rPr>
                    <a:t>Instance(s)</a:t>
                  </a:r>
                  <a:endParaRPr lang="en-US" sz="1100" dirty="0">
                    <a:solidFill>
                      <a:srgbClr val="232F3E"/>
                    </a:solidFill>
                  </a:endParaRPr>
                </a:p>
              </p:txBody>
            </p:sp>
            <p:pic>
              <p:nvPicPr>
                <p:cNvPr id="31" name="Graphic 3">
                  <a:extLst>
                    <a:ext uri="{FF2B5EF4-FFF2-40B4-BE49-F238E27FC236}">
                      <a16:creationId xmlns:a16="http://schemas.microsoft.com/office/drawing/2014/main" id="{D29D31AC-69BA-A849-A9F4-6D9BE95B551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="" xmlns:asvg="http://schemas.microsoft.com/office/drawing/2016/SVG/main" r:embed="rId4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92674" y="4741028"/>
                  <a:ext cx="571500" cy="57150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36" name="Group 35"/>
            <p:cNvGrpSpPr/>
            <p:nvPr/>
          </p:nvGrpSpPr>
          <p:grpSpPr>
            <a:xfrm>
              <a:off x="12416625" y="5971632"/>
              <a:ext cx="1072750" cy="1257989"/>
              <a:chOff x="12639528" y="6174552"/>
              <a:chExt cx="1072750" cy="1257989"/>
            </a:xfrm>
          </p:grpSpPr>
          <p:pic>
            <p:nvPicPr>
              <p:cNvPr id="25" name="Graphic 56">
                <a:extLst>
                  <a:ext uri="{FF2B5EF4-FFF2-40B4-BE49-F238E27FC236}">
                    <a16:creationId xmlns:a16="http://schemas.microsoft.com/office/drawing/2014/main" id="{D9489393-8CF0-F943-9C2E-B271952ED2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0">
                <a:extLst>
                  <a:ext uri="{96DAC541-7B7A-43D3-8B79-37D633B846F1}">
                    <asvg:svgBlip xmlns="" xmlns:asvg="http://schemas.microsoft.com/office/drawing/2016/SVG/main" r:embed="rId23"/>
                  </a:ext>
                </a:extLst>
              </a:blip>
              <a:stretch>
                <a:fillRect/>
              </a:stretch>
            </p:blipFill>
            <p:spPr>
              <a:xfrm>
                <a:off x="12664371" y="6174552"/>
                <a:ext cx="571500" cy="571500"/>
              </a:xfrm>
              <a:prstGeom prst="rect">
                <a:avLst/>
              </a:prstGeom>
            </p:spPr>
          </p:pic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C1D21465-1D33-DF42-9CD6-13821F0C4696}"/>
                  </a:ext>
                </a:extLst>
              </p:cNvPr>
              <p:cNvGrpSpPr/>
              <p:nvPr/>
            </p:nvGrpSpPr>
            <p:grpSpPr>
              <a:xfrm>
                <a:off x="12639528" y="6367859"/>
                <a:ext cx="1072750" cy="1064682"/>
                <a:chOff x="6250260" y="2753509"/>
                <a:chExt cx="1072750" cy="1064682"/>
              </a:xfrm>
            </p:grpSpPr>
            <p:pic>
              <p:nvPicPr>
                <p:cNvPr id="33" name="Graphic 56">
                  <a:extLst>
                    <a:ext uri="{FF2B5EF4-FFF2-40B4-BE49-F238E27FC236}">
                      <a16:creationId xmlns:a16="http://schemas.microsoft.com/office/drawing/2014/main" id="{D9489393-8CF0-F943-9C2E-B271952ED21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0">
                  <a:extLst>
                    <a:ext uri="{96DAC541-7B7A-43D3-8B79-37D633B846F1}">
                      <asvg:svgBlip xmlns="" xmlns:asvg="http://schemas.microsoft.com/office/drawing/2016/SVG/main" r:embed="rId2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500885" y="2753509"/>
                  <a:ext cx="571500" cy="571500"/>
                </a:xfrm>
                <a:prstGeom prst="rect">
                  <a:avLst/>
                </a:prstGeom>
              </p:spPr>
            </p:pic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22B0399D-A17E-1C40-9416-2ACAC20006C1}"/>
                    </a:ext>
                  </a:extLst>
                </p:cNvPr>
                <p:cNvSpPr txBox="1"/>
                <p:nvPr/>
              </p:nvSpPr>
              <p:spPr>
                <a:xfrm>
                  <a:off x="6250260" y="3387304"/>
                  <a:ext cx="1072750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100" dirty="0" smtClean="0">
                      <a:solidFill>
                        <a:srgbClr val="232F3E"/>
                      </a:solidFill>
                    </a:rPr>
                    <a:t>On-demand Instance(s)</a:t>
                  </a:r>
                  <a:endParaRPr lang="en-US" sz="1100" dirty="0">
                    <a:solidFill>
                      <a:srgbClr val="232F3E"/>
                    </a:solidFill>
                  </a:endParaRPr>
                </a:p>
              </p:txBody>
            </p:sp>
          </p:grpSp>
        </p:grpSp>
        <p:sp>
          <p:nvSpPr>
            <p:cNvPr id="46" name="TextBox 45"/>
            <p:cNvSpPr txBox="1"/>
            <p:nvPr/>
          </p:nvSpPr>
          <p:spPr>
            <a:xfrm>
              <a:off x="10438278" y="5203666"/>
              <a:ext cx="3262753" cy="6001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1800"/>
                </a:spcAft>
              </a:pPr>
              <a:r>
                <a:rPr lang="en-US" sz="22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Compute Environment</a:t>
              </a: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10541363" y="1369780"/>
            <a:ext cx="2980624" cy="2952960"/>
            <a:chOff x="10541363" y="1369780"/>
            <a:chExt cx="2980624" cy="2952960"/>
          </a:xfrm>
        </p:grpSpPr>
        <p:grpSp>
          <p:nvGrpSpPr>
            <p:cNvPr id="16" name="Group 15"/>
            <p:cNvGrpSpPr/>
            <p:nvPr/>
          </p:nvGrpSpPr>
          <p:grpSpPr>
            <a:xfrm>
              <a:off x="10541363" y="1369780"/>
              <a:ext cx="2980624" cy="2952960"/>
              <a:chOff x="10505873" y="2816157"/>
              <a:chExt cx="2980624" cy="2465962"/>
            </a:xfrm>
            <a:solidFill>
              <a:schemeClr val="bg1">
                <a:lumMod val="85000"/>
              </a:schemeClr>
            </a:solidFill>
          </p:grpSpPr>
          <p:sp>
            <p:nvSpPr>
              <p:cNvPr id="15" name="Rectangle 14"/>
              <p:cNvSpPr/>
              <p:nvPr/>
            </p:nvSpPr>
            <p:spPr bwMode="auto">
              <a:xfrm>
                <a:off x="10505873" y="2816157"/>
                <a:ext cx="2980624" cy="2465962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11187539" y="2858422"/>
                <a:ext cx="1616468" cy="478054"/>
              </a:xfrm>
              <a:prstGeom prst="rect">
                <a:avLst/>
              </a:prstGeom>
              <a:grpFill/>
            </p:spPr>
            <p:txBody>
              <a:bodyPr wrap="none" lIns="182880" tIns="146304" rIns="182880" bIns="146304" rtlCol="0">
                <a:spAutoFit/>
              </a:bodyPr>
              <a:lstStyle/>
              <a:p>
                <a:pPr algn="ctr">
                  <a:lnSpc>
                    <a:spcPct val="90000"/>
                  </a:lnSpc>
                  <a:spcAft>
                    <a:spcPts val="1800"/>
                  </a:spcAft>
                </a:pPr>
                <a:r>
                  <a:rPr lang="en-US" sz="2000" dirty="0" smtClean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Job Queue</a:t>
                </a:r>
              </a:p>
            </p:txBody>
          </p:sp>
        </p:grpSp>
        <p:sp>
          <p:nvSpPr>
            <p:cNvPr id="20" name="TextBox 19"/>
            <p:cNvSpPr txBox="1"/>
            <p:nvPr/>
          </p:nvSpPr>
          <p:spPr>
            <a:xfrm>
              <a:off x="11730509" y="3137360"/>
              <a:ext cx="587914" cy="5447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1800"/>
                </a:spcAft>
              </a:pPr>
              <a:r>
                <a:rPr lang="en-US" sz="18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…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0851543" y="1988593"/>
              <a:ext cx="2360262" cy="54318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1800"/>
                </a:spcAft>
              </a:pPr>
              <a:r>
                <a:rPr lang="en-US" sz="18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Job 1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0851543" y="2639090"/>
              <a:ext cx="2360262" cy="54318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1800"/>
                </a:spcAft>
              </a:pPr>
              <a:r>
                <a:rPr lang="en-US" sz="18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Job 2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0851132" y="3603839"/>
              <a:ext cx="2360262" cy="54318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1800"/>
                </a:spcAft>
              </a:pPr>
              <a:r>
                <a:rPr lang="en-US" sz="18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Job N</a:t>
              </a:r>
            </a:p>
          </p:txBody>
        </p:sp>
      </p:grpSp>
      <p:sp>
        <p:nvSpPr>
          <p:cNvPr id="47" name="Right Arrow 46"/>
          <p:cNvSpPr/>
          <p:nvPr/>
        </p:nvSpPr>
        <p:spPr bwMode="auto">
          <a:xfrm rot="5400000">
            <a:off x="11897128" y="4378451"/>
            <a:ext cx="286966" cy="402751"/>
          </a:xfrm>
          <a:prstGeom prst="righ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7670400" y="1420392"/>
            <a:ext cx="2498653" cy="639699"/>
            <a:chOff x="7928629" y="1386774"/>
            <a:chExt cx="2498653" cy="639699"/>
          </a:xfrm>
        </p:grpSpPr>
        <p:sp>
          <p:nvSpPr>
            <p:cNvPr id="43" name="Rectangle 42"/>
            <p:cNvSpPr/>
            <p:nvPr/>
          </p:nvSpPr>
          <p:spPr bwMode="auto">
            <a:xfrm>
              <a:off x="7928629" y="1386774"/>
              <a:ext cx="2457643" cy="63969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8422887" y="1422268"/>
              <a:ext cx="2004395" cy="5724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1800"/>
                </a:spcAft>
              </a:pPr>
              <a:r>
                <a:rPr lang="en-US" sz="20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Job Definition</a:t>
              </a:r>
            </a:p>
          </p:txBody>
        </p:sp>
        <p:pic>
          <p:nvPicPr>
            <p:cNvPr id="41" name="Graphic 98">
              <a:extLst>
                <a:ext uri="{FF2B5EF4-FFF2-40B4-BE49-F238E27FC236}">
                  <a16:creationId xmlns:a16="http://schemas.microsoft.com/office/drawing/2014/main" id="{2E465156-B19E-5C4E-81BB-8793FDA6B2D6}"/>
                </a:ext>
              </a:extLst>
            </p:cNvPr>
            <p:cNvPicPr>
              <a:picLocks noChangeAspect="1"/>
            </p:cNvPicPr>
            <p:nvPr/>
          </p:nvPicPr>
          <p:blipFill>
            <a:blip r:embed="rId51">
              <a:extLst>
                <a:ext uri="{96DAC541-7B7A-43D3-8B79-37D633B846F1}">
                  <asvg:svgBlip xmlns:asvg="http://schemas.microsoft.com/office/drawing/2016/SVG/main" xmlns="" r:embed="rId35"/>
                </a:ext>
              </a:extLst>
            </a:blip>
            <a:stretch>
              <a:fillRect/>
            </a:stretch>
          </p:blipFill>
          <p:spPr>
            <a:xfrm>
              <a:off x="7966556" y="1430901"/>
              <a:ext cx="571500" cy="571500"/>
            </a:xfrm>
            <a:prstGeom prst="rect">
              <a:avLst/>
            </a:prstGeom>
          </p:spPr>
        </p:pic>
      </p:grpSp>
      <p:sp>
        <p:nvSpPr>
          <p:cNvPr id="50" name="Right Arrow 49"/>
          <p:cNvSpPr/>
          <p:nvPr/>
        </p:nvSpPr>
        <p:spPr bwMode="auto">
          <a:xfrm>
            <a:off x="10205463" y="1538865"/>
            <a:ext cx="286966" cy="402751"/>
          </a:xfrm>
          <a:prstGeom prst="righ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605116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Demo: tile ingestion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258367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23088" y="347412"/>
            <a:ext cx="13987008" cy="873289"/>
          </a:xfrm>
        </p:spPr>
        <p:txBody>
          <a:bodyPr/>
          <a:lstStyle/>
          <a:p>
            <a:r>
              <a:rPr lang="en-US" dirty="0" smtClean="0"/>
              <a:t>What did we learn?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323088" y="1990945"/>
            <a:ext cx="12226264" cy="4016484"/>
          </a:xfrm>
        </p:spPr>
        <p:txBody>
          <a:bodyPr vert="horz" wrap="square" lIns="146304" tIns="91440" rIns="146304" bIns="91440" rtlCol="0">
            <a:spAutoFit/>
          </a:bodyPr>
          <a:lstStyle/>
          <a:p>
            <a:pPr marL="457200" indent="-457200">
              <a:spcBef>
                <a:spcPts val="4200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latin typeface="+mn-lt"/>
              </a:rPr>
              <a:t>Using Dead Letter Queues to help diagnose failures</a:t>
            </a:r>
          </a:p>
          <a:p>
            <a:pPr marL="457200" indent="-457200">
              <a:spcBef>
                <a:spcPts val="4200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latin typeface="+mn-lt"/>
              </a:rPr>
              <a:t>Using the </a:t>
            </a:r>
            <a:r>
              <a:rPr lang="en-US" dirty="0" smtClean="0">
                <a:latin typeface="+mn-lt"/>
              </a:rPr>
              <a:t>Mock Lambda </a:t>
            </a:r>
            <a:r>
              <a:rPr lang="en-US" dirty="0" smtClean="0">
                <a:latin typeface="+mn-lt"/>
              </a:rPr>
              <a:t>Local </a:t>
            </a:r>
            <a:r>
              <a:rPr lang="en-US" dirty="0" smtClean="0">
                <a:latin typeface="+mn-lt"/>
              </a:rPr>
              <a:t>Test Tool </a:t>
            </a:r>
            <a:r>
              <a:rPr lang="en-US" dirty="0" smtClean="0">
                <a:latin typeface="+mn-lt"/>
              </a:rPr>
              <a:t>to replay and debug events</a:t>
            </a:r>
          </a:p>
          <a:p>
            <a:pPr marL="457200" indent="-457200">
              <a:spcBef>
                <a:spcPts val="4200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latin typeface="+mn-lt"/>
              </a:rPr>
              <a:t>Using </a:t>
            </a:r>
            <a:r>
              <a:rPr lang="en-US" dirty="0" smtClean="0">
                <a:latin typeface="+mn-lt"/>
              </a:rPr>
              <a:t>.NET Core Global Tools </a:t>
            </a:r>
            <a:r>
              <a:rPr lang="en-US" dirty="0" smtClean="0">
                <a:latin typeface="+mn-lt"/>
              </a:rPr>
              <a:t>in CI/CD pipelines</a:t>
            </a:r>
          </a:p>
          <a:p>
            <a:pPr marL="457200" indent="-457200">
              <a:spcBef>
                <a:spcPts val="4200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latin typeface="+mn-lt"/>
              </a:rPr>
              <a:t>How to use AWS Batch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9987273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Mosaic rendering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733877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23088" y="347412"/>
            <a:ext cx="13987008" cy="873289"/>
          </a:xfrm>
        </p:spPr>
        <p:txBody>
          <a:bodyPr/>
          <a:lstStyle/>
          <a:p>
            <a:r>
              <a:rPr lang="en-US" dirty="0" smtClean="0"/>
              <a:t>What does mosaic rendering do?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323088" y="1990945"/>
            <a:ext cx="12226264" cy="2591479"/>
          </a:xfrm>
        </p:spPr>
        <p:txBody>
          <a:bodyPr vert="horz" wrap="square" lIns="146304" tIns="91440" rIns="146304" bIns="91440" rtlCol="0">
            <a:spAutoFit/>
          </a:bodyPr>
          <a:lstStyle/>
          <a:p>
            <a:pPr marL="457200" indent="-457200">
              <a:spcBef>
                <a:spcPts val="4200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latin typeface="+mn-lt"/>
              </a:rPr>
              <a:t>Accepts an image file from the user and name of a tile gallery</a:t>
            </a:r>
          </a:p>
          <a:p>
            <a:pPr marL="457200" indent="-457200">
              <a:spcBef>
                <a:spcPts val="4200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latin typeface="+mn-lt"/>
              </a:rPr>
              <a:t>Analyzes the image against the tile data in the gallery</a:t>
            </a:r>
          </a:p>
          <a:p>
            <a:pPr marL="457200" indent="-457200">
              <a:spcBef>
                <a:spcPts val="4200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latin typeface="+mn-lt"/>
              </a:rPr>
              <a:t>Builds mosaic image using the matched tiles</a:t>
            </a:r>
          </a:p>
        </p:txBody>
      </p:sp>
    </p:spTree>
    <p:extLst>
      <p:ext uri="{BB962C8B-B14F-4D97-AF65-F5344CB8AC3E}">
        <p14:creationId xmlns:p14="http://schemas.microsoft.com/office/powerpoint/2010/main" val="391676669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23088" y="347412"/>
            <a:ext cx="13987008" cy="873289"/>
          </a:xfrm>
        </p:spPr>
        <p:txBody>
          <a:bodyPr/>
          <a:lstStyle/>
          <a:p>
            <a:r>
              <a:rPr lang="en-US" dirty="0" smtClean="0"/>
              <a:t>How mosaic rendering works</a:t>
            </a:r>
            <a:endParaRPr lang="en-US" dirty="0"/>
          </a:p>
        </p:txBody>
      </p:sp>
      <p:grpSp>
        <p:nvGrpSpPr>
          <p:cNvPr id="62" name="Group 61"/>
          <p:cNvGrpSpPr/>
          <p:nvPr/>
        </p:nvGrpSpPr>
        <p:grpSpPr>
          <a:xfrm>
            <a:off x="3022031" y="3062587"/>
            <a:ext cx="7499353" cy="3560323"/>
            <a:chOff x="3022031" y="3062587"/>
            <a:chExt cx="7499353" cy="3560323"/>
          </a:xfrm>
        </p:grpSpPr>
        <p:sp>
          <p:nvSpPr>
            <p:cNvPr id="2" name="Rectangle 1"/>
            <p:cNvSpPr/>
            <p:nvPr/>
          </p:nvSpPr>
          <p:spPr bwMode="auto">
            <a:xfrm>
              <a:off x="3022031" y="3062587"/>
              <a:ext cx="7499353" cy="3560323"/>
            </a:xfrm>
            <a:prstGeom prst="rect">
              <a:avLst/>
            </a:prstGeom>
            <a:noFill/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5" name="Graphic 13">
              <a:extLst>
                <a:ext uri="{FF2B5EF4-FFF2-40B4-BE49-F238E27FC236}">
                  <a16:creationId xmlns:a16="http://schemas.microsoft.com/office/drawing/2014/main" id="{4B978A46-E50A-894A-BC86-7B37F99F63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/>
            </a:stretch>
          </p:blipFill>
          <p:spPr>
            <a:xfrm>
              <a:off x="3087376" y="3115436"/>
              <a:ext cx="762000" cy="1092200"/>
            </a:xfrm>
            <a:prstGeom prst="rect">
              <a:avLst/>
            </a:prstGeom>
          </p:spPr>
        </p:pic>
      </p:grpSp>
      <p:grpSp>
        <p:nvGrpSpPr>
          <p:cNvPr id="65" name="Group 64"/>
          <p:cNvGrpSpPr/>
          <p:nvPr/>
        </p:nvGrpSpPr>
        <p:grpSpPr>
          <a:xfrm>
            <a:off x="438506" y="4044810"/>
            <a:ext cx="2912563" cy="1292662"/>
            <a:chOff x="438506" y="4044810"/>
            <a:chExt cx="2912563" cy="1292662"/>
          </a:xfrm>
        </p:grpSpPr>
        <p:sp>
          <p:nvSpPr>
            <p:cNvPr id="16" name="TextBox 15"/>
            <p:cNvSpPr txBox="1"/>
            <p:nvPr/>
          </p:nvSpPr>
          <p:spPr>
            <a:xfrm>
              <a:off x="438506" y="4044810"/>
              <a:ext cx="1848256" cy="1292662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1800"/>
                </a:spcAft>
              </a:pPr>
              <a:r>
                <a:rPr lang="en-US" sz="24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Trigger</a:t>
              </a:r>
              <a:br>
                <a:rPr lang="en-US" sz="24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</a:br>
              <a:r>
                <a:rPr lang="en-US" sz="24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(API call or event)</a:t>
              </a:r>
            </a:p>
          </p:txBody>
        </p:sp>
        <p:sp>
          <p:nvSpPr>
            <p:cNvPr id="17" name="Right Arrow 16"/>
            <p:cNvSpPr/>
            <p:nvPr/>
          </p:nvSpPr>
          <p:spPr bwMode="auto">
            <a:xfrm>
              <a:off x="2126255" y="4541191"/>
              <a:ext cx="1224814" cy="291830"/>
            </a:xfrm>
            <a:prstGeom prst="rightArrow">
              <a:avLst>
                <a:gd name="adj1" fmla="val 23333"/>
                <a:gd name="adj2" fmla="val 50000"/>
              </a:avLst>
            </a:prstGeom>
            <a:solidFill>
              <a:schemeClr val="accent6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4894606" y="1581145"/>
            <a:ext cx="2447925" cy="3807416"/>
            <a:chOff x="4894606" y="1581145"/>
            <a:chExt cx="2447925" cy="3807416"/>
          </a:xfrm>
        </p:grpSpPr>
        <p:grpSp>
          <p:nvGrpSpPr>
            <p:cNvPr id="15" name="Group 14"/>
            <p:cNvGrpSpPr/>
            <p:nvPr/>
          </p:nvGrpSpPr>
          <p:grpSpPr>
            <a:xfrm>
              <a:off x="5470893" y="1581145"/>
              <a:ext cx="1871638" cy="1130907"/>
              <a:chOff x="3668264" y="5469310"/>
              <a:chExt cx="1871638" cy="1130907"/>
            </a:xfrm>
          </p:grpSpPr>
          <p:pic>
            <p:nvPicPr>
              <p:cNvPr id="7" name="Graphic 21">
                <a:extLst>
                  <a:ext uri="{FF2B5EF4-FFF2-40B4-BE49-F238E27FC236}">
                    <a16:creationId xmlns:a16="http://schemas.microsoft.com/office/drawing/2014/main" id="{312CE227-7B0B-134D-A8D7-4AEA19FF7E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96DAC541-7B7A-43D3-8B79-37D633B846F1}">
                    <asvg:svgBlip xmlns="" xmlns:asvg="http://schemas.microsoft.com/office/drawing/2016/SVG/main" r:embed="rId19"/>
                  </a:ext>
                </a:extLst>
              </a:blip>
              <a:stretch>
                <a:fillRect/>
              </a:stretch>
            </p:blipFill>
            <p:spPr>
              <a:xfrm>
                <a:off x="4756345" y="5873490"/>
                <a:ext cx="559832" cy="559832"/>
              </a:xfrm>
              <a:prstGeom prst="rect">
                <a:avLst/>
              </a:prstGeom>
            </p:spPr>
          </p:pic>
          <p:pic>
            <p:nvPicPr>
              <p:cNvPr id="10" name="Graphic 82">
                <a:extLst>
                  <a:ext uri="{FF2B5EF4-FFF2-40B4-BE49-F238E27FC236}">
                    <a16:creationId xmlns:a16="http://schemas.microsoft.com/office/drawing/2014/main" id="{2B05DD6C-F855-D840-A735-6649674A38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>
                <a:extLst>
                  <a:ext uri="{96DAC541-7B7A-43D3-8B79-37D633B846F1}">
                    <asvg:svgBlip xmlns="" xmlns:asvg="http://schemas.microsoft.com/office/drawing/2016/SVG/main" r:embed="rId17"/>
                  </a:ext>
                </a:extLst>
              </a:blip>
              <a:stretch>
                <a:fillRect/>
              </a:stretch>
            </p:blipFill>
            <p:spPr>
              <a:xfrm>
                <a:off x="4049264" y="5873490"/>
                <a:ext cx="571500" cy="571500"/>
              </a:xfrm>
              <a:prstGeom prst="rect">
                <a:avLst/>
              </a:prstGeom>
            </p:spPr>
          </p:pic>
          <p:sp>
            <p:nvSpPr>
              <p:cNvPr id="13" name="Rectangle 12"/>
              <p:cNvSpPr/>
              <p:nvPr/>
            </p:nvSpPr>
            <p:spPr bwMode="auto">
              <a:xfrm>
                <a:off x="3813243" y="5554494"/>
                <a:ext cx="1726659" cy="104572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3668264" y="5469310"/>
                <a:ext cx="1092287" cy="489365"/>
              </a:xfrm>
              <a:prstGeom prst="rect">
                <a:avLst/>
              </a:prstGeom>
              <a:noFill/>
            </p:spPr>
            <p:txBody>
              <a:bodyPr wrap="none" lIns="182880" tIns="146304" rIns="182880" bIns="146304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1800"/>
                  </a:spcAft>
                </a:pPr>
                <a:r>
                  <a:rPr lang="en-US" sz="1400" dirty="0" smtClean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Tile Data</a:t>
                </a: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8C637E71-652D-A24A-ADF8-26F137078D80}"/>
                </a:ext>
              </a:extLst>
            </p:cNvPr>
            <p:cNvGrpSpPr/>
            <p:nvPr/>
          </p:nvGrpSpPr>
          <p:grpSpPr>
            <a:xfrm>
              <a:off x="5584587" y="4339102"/>
              <a:ext cx="1072750" cy="1049459"/>
              <a:chOff x="5559625" y="3143250"/>
              <a:chExt cx="1072750" cy="1049459"/>
            </a:xfrm>
          </p:grpSpPr>
          <p:pic>
            <p:nvPicPr>
              <p:cNvPr id="23" name="Graphic 6">
                <a:extLst>
                  <a:ext uri="{FF2B5EF4-FFF2-40B4-BE49-F238E27FC236}">
                    <a16:creationId xmlns:a16="http://schemas.microsoft.com/office/drawing/2014/main" id="{4688A8FB-694A-8440-A65E-EA783A9835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96DAC541-7B7A-43D3-8B79-37D633B846F1}">
                    <asvg:svgBlip xmlns:asvg="http://schemas.microsoft.com/office/drawing/2016/SVG/main" xmlns="" r:embed="rId22"/>
                  </a:ext>
                </a:extLst>
              </a:blip>
              <a:stretch>
                <a:fillRect/>
              </a:stretch>
            </p:blipFill>
            <p:spPr>
              <a:xfrm>
                <a:off x="5810250" y="3143250"/>
                <a:ext cx="571500" cy="571500"/>
              </a:xfrm>
              <a:prstGeom prst="rect">
                <a:avLst/>
              </a:prstGeom>
            </p:spPr>
          </p:pic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2EA3CAD-7793-404F-B179-C9799EF46787}"/>
                  </a:ext>
                </a:extLst>
              </p:cNvPr>
              <p:cNvSpPr txBox="1"/>
              <p:nvPr/>
            </p:nvSpPr>
            <p:spPr>
              <a:xfrm>
                <a:off x="5559625" y="3761822"/>
                <a:ext cx="1072750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dirty="0" smtClean="0">
                    <a:solidFill>
                      <a:srgbClr val="232F3E"/>
                    </a:solidFill>
                  </a:rPr>
                  <a:t>Select Tiles</a:t>
                </a:r>
                <a:br>
                  <a:rPr lang="en-US" sz="1100" dirty="0" smtClean="0">
                    <a:solidFill>
                      <a:srgbClr val="232F3E"/>
                    </a:solidFill>
                  </a:rPr>
                </a:br>
                <a:r>
                  <a:rPr lang="en-US" sz="1100" dirty="0" smtClean="0">
                    <a:solidFill>
                      <a:srgbClr val="232F3E"/>
                    </a:solidFill>
                  </a:rPr>
                  <a:t>(F#)</a:t>
                </a:r>
                <a:endParaRPr lang="en-US" sz="1100" dirty="0">
                  <a:solidFill>
                    <a:srgbClr val="232F3E"/>
                  </a:solidFill>
                </a:endParaRPr>
              </a:p>
            </p:txBody>
          </p:sp>
        </p:grpSp>
        <p:sp>
          <p:nvSpPr>
            <p:cNvPr id="38" name="Down Arrow 37"/>
            <p:cNvSpPr/>
            <p:nvPr/>
          </p:nvSpPr>
          <p:spPr bwMode="auto">
            <a:xfrm>
              <a:off x="6120152" y="2810716"/>
              <a:ext cx="136187" cy="1467828"/>
            </a:xfrm>
            <a:prstGeom prst="downArrow">
              <a:avLst/>
            </a:prstGeom>
            <a:solidFill>
              <a:schemeClr val="accent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9" name="Right Arrow 38"/>
            <p:cNvSpPr/>
            <p:nvPr/>
          </p:nvSpPr>
          <p:spPr bwMode="auto">
            <a:xfrm>
              <a:off x="4894606" y="4541191"/>
              <a:ext cx="860897" cy="165370"/>
            </a:xfrm>
            <a:prstGeom prst="rightArrow">
              <a:avLst/>
            </a:prstGeom>
            <a:solidFill>
              <a:schemeClr val="accent5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6615097" y="3115436"/>
            <a:ext cx="1866224" cy="3441470"/>
            <a:chOff x="6615097" y="3115436"/>
            <a:chExt cx="1866224" cy="3441470"/>
          </a:xfrm>
        </p:grpSpPr>
        <p:grpSp>
          <p:nvGrpSpPr>
            <p:cNvPr id="43" name="Group 42"/>
            <p:cNvGrpSpPr/>
            <p:nvPr/>
          </p:nvGrpSpPr>
          <p:grpSpPr>
            <a:xfrm>
              <a:off x="6615097" y="3489578"/>
              <a:ext cx="1032460" cy="2364307"/>
              <a:chOff x="6618368" y="3170191"/>
              <a:chExt cx="1032460" cy="2364307"/>
            </a:xfrm>
          </p:grpSpPr>
          <p:sp>
            <p:nvSpPr>
              <p:cNvPr id="40" name="Right Arrow 39"/>
              <p:cNvSpPr/>
              <p:nvPr/>
            </p:nvSpPr>
            <p:spPr bwMode="auto">
              <a:xfrm>
                <a:off x="6618368" y="4287448"/>
                <a:ext cx="1002046" cy="171731"/>
              </a:xfrm>
              <a:prstGeom prst="rightArrow">
                <a:avLst/>
              </a:prstGeom>
              <a:solidFill>
                <a:schemeClr val="accent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1" name="Bent-Up Arrow 40"/>
              <p:cNvSpPr/>
              <p:nvPr/>
            </p:nvSpPr>
            <p:spPr bwMode="auto">
              <a:xfrm rot="5400000" flipH="1">
                <a:off x="6641307" y="3326478"/>
                <a:ext cx="1158617" cy="846044"/>
              </a:xfrm>
              <a:prstGeom prst="bentUpArrow">
                <a:avLst>
                  <a:gd name="adj1" fmla="val 10047"/>
                  <a:gd name="adj2" fmla="val 9190"/>
                  <a:gd name="adj3" fmla="val 14652"/>
                </a:avLst>
              </a:prstGeom>
              <a:solidFill>
                <a:schemeClr val="accent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2" name="Bent-Up Arrow 41"/>
              <p:cNvSpPr/>
              <p:nvPr/>
            </p:nvSpPr>
            <p:spPr bwMode="auto">
              <a:xfrm rot="16200000" flipH="1" flipV="1">
                <a:off x="6648497" y="4532168"/>
                <a:ext cx="1158617" cy="846044"/>
              </a:xfrm>
              <a:prstGeom prst="bentUpArrow">
                <a:avLst>
                  <a:gd name="adj1" fmla="val 10047"/>
                  <a:gd name="adj2" fmla="val 9190"/>
                  <a:gd name="adj3" fmla="val 14652"/>
                </a:avLst>
              </a:prstGeom>
              <a:solidFill>
                <a:schemeClr val="accent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60" name="Group 59"/>
            <p:cNvGrpSpPr/>
            <p:nvPr/>
          </p:nvGrpSpPr>
          <p:grpSpPr>
            <a:xfrm>
              <a:off x="7408571" y="3115436"/>
              <a:ext cx="1072750" cy="3441470"/>
              <a:chOff x="7411842" y="2796049"/>
              <a:chExt cx="1072750" cy="3441470"/>
            </a:xfrm>
          </p:grpSpPr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8C637E71-652D-A24A-ADF8-26F137078D80}"/>
                  </a:ext>
                </a:extLst>
              </p:cNvPr>
              <p:cNvGrpSpPr/>
              <p:nvPr/>
            </p:nvGrpSpPr>
            <p:grpSpPr>
              <a:xfrm>
                <a:off x="7411842" y="2965392"/>
                <a:ext cx="1072750" cy="1049459"/>
                <a:chOff x="5559625" y="3143250"/>
                <a:chExt cx="1072750" cy="1049459"/>
              </a:xfrm>
            </p:grpSpPr>
            <p:pic>
              <p:nvPicPr>
                <p:cNvPr id="26" name="Graphic 6">
                  <a:extLst>
                    <a:ext uri="{FF2B5EF4-FFF2-40B4-BE49-F238E27FC236}">
                      <a16:creationId xmlns:a16="http://schemas.microsoft.com/office/drawing/2014/main" id="{4688A8FB-694A-8440-A65E-EA783A9835F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1">
                  <a:extLst>
                    <a:ext uri="{96DAC541-7B7A-43D3-8B79-37D633B846F1}">
                      <asvg:svgBlip xmlns:asvg="http://schemas.microsoft.com/office/drawing/2016/SVG/main" xmlns="" r:embed="rId2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810250" y="3143250"/>
                  <a:ext cx="571500" cy="571500"/>
                </a:xfrm>
                <a:prstGeom prst="rect">
                  <a:avLst/>
                </a:prstGeom>
              </p:spPr>
            </p:pic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92EA3CAD-7793-404F-B179-C9799EF46787}"/>
                    </a:ext>
                  </a:extLst>
                </p:cNvPr>
                <p:cNvSpPr txBox="1"/>
                <p:nvPr/>
              </p:nvSpPr>
              <p:spPr>
                <a:xfrm>
                  <a:off x="5559625" y="3761822"/>
                  <a:ext cx="1072750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100" dirty="0" smtClean="0">
                      <a:solidFill>
                        <a:srgbClr val="232F3E"/>
                      </a:solidFill>
                    </a:rPr>
                    <a:t>Small </a:t>
                  </a:r>
                  <a:br>
                    <a:rPr lang="en-US" sz="1100" dirty="0" smtClean="0">
                      <a:solidFill>
                        <a:srgbClr val="232F3E"/>
                      </a:solidFill>
                    </a:rPr>
                  </a:br>
                  <a:r>
                    <a:rPr lang="en-US" sz="1100" dirty="0" smtClean="0">
                      <a:solidFill>
                        <a:srgbClr val="232F3E"/>
                      </a:solidFill>
                    </a:rPr>
                    <a:t>Render</a:t>
                  </a:r>
                  <a:endParaRPr lang="en-US" sz="1100" dirty="0">
                    <a:solidFill>
                      <a:srgbClr val="232F3E"/>
                    </a:solidFill>
                  </a:endParaRPr>
                </a:p>
              </p:txBody>
            </p:sp>
          </p:grp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8C637E71-652D-A24A-ADF8-26F137078D80}"/>
                  </a:ext>
                </a:extLst>
              </p:cNvPr>
              <p:cNvGrpSpPr/>
              <p:nvPr/>
            </p:nvGrpSpPr>
            <p:grpSpPr>
              <a:xfrm>
                <a:off x="7411842" y="4075889"/>
                <a:ext cx="1072750" cy="1049459"/>
                <a:chOff x="5559625" y="3143250"/>
                <a:chExt cx="1072750" cy="1049459"/>
              </a:xfrm>
            </p:grpSpPr>
            <p:pic>
              <p:nvPicPr>
                <p:cNvPr id="29" name="Graphic 6">
                  <a:extLst>
                    <a:ext uri="{FF2B5EF4-FFF2-40B4-BE49-F238E27FC236}">
                      <a16:creationId xmlns:a16="http://schemas.microsoft.com/office/drawing/2014/main" id="{4688A8FB-694A-8440-A65E-EA783A9835F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1">
                  <a:extLst>
                    <a:ext uri="{96DAC541-7B7A-43D3-8B79-37D633B846F1}">
                      <asvg:svgBlip xmlns:asvg="http://schemas.microsoft.com/office/drawing/2016/SVG/main" xmlns="" r:embed="rId2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810250" y="3143250"/>
                  <a:ext cx="571500" cy="571500"/>
                </a:xfrm>
                <a:prstGeom prst="rect">
                  <a:avLst/>
                </a:prstGeom>
              </p:spPr>
            </p:pic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92EA3CAD-7793-404F-B179-C9799EF46787}"/>
                    </a:ext>
                  </a:extLst>
                </p:cNvPr>
                <p:cNvSpPr txBox="1"/>
                <p:nvPr/>
              </p:nvSpPr>
              <p:spPr>
                <a:xfrm>
                  <a:off x="5559625" y="3761822"/>
                  <a:ext cx="1072750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100" dirty="0" smtClean="0">
                      <a:solidFill>
                        <a:srgbClr val="232F3E"/>
                      </a:solidFill>
                    </a:rPr>
                    <a:t>Medium Render</a:t>
                  </a:r>
                  <a:endParaRPr lang="en-US" sz="1100" dirty="0">
                    <a:solidFill>
                      <a:srgbClr val="232F3E"/>
                    </a:solidFill>
                  </a:endParaRPr>
                </a:p>
              </p:txBody>
            </p:sp>
          </p:grp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8C637E71-652D-A24A-ADF8-26F137078D80}"/>
                  </a:ext>
                </a:extLst>
              </p:cNvPr>
              <p:cNvGrpSpPr/>
              <p:nvPr/>
            </p:nvGrpSpPr>
            <p:grpSpPr>
              <a:xfrm>
                <a:off x="7411842" y="5188060"/>
                <a:ext cx="1072750" cy="1049459"/>
                <a:chOff x="5559625" y="3143250"/>
                <a:chExt cx="1072750" cy="1049459"/>
              </a:xfrm>
            </p:grpSpPr>
            <p:pic>
              <p:nvPicPr>
                <p:cNvPr id="32" name="Graphic 6">
                  <a:extLst>
                    <a:ext uri="{FF2B5EF4-FFF2-40B4-BE49-F238E27FC236}">
                      <a16:creationId xmlns:a16="http://schemas.microsoft.com/office/drawing/2014/main" id="{4688A8FB-694A-8440-A65E-EA783A9835F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1">
                  <a:extLst>
                    <a:ext uri="{96DAC541-7B7A-43D3-8B79-37D633B846F1}">
                      <asvg:svgBlip xmlns:asvg="http://schemas.microsoft.com/office/drawing/2016/SVG/main" xmlns="" r:embed="rId2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810250" y="3143250"/>
                  <a:ext cx="571500" cy="571500"/>
                </a:xfrm>
                <a:prstGeom prst="rect">
                  <a:avLst/>
                </a:prstGeom>
              </p:spPr>
            </p:pic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92EA3CAD-7793-404F-B179-C9799EF46787}"/>
                    </a:ext>
                  </a:extLst>
                </p:cNvPr>
                <p:cNvSpPr txBox="1"/>
                <p:nvPr/>
              </p:nvSpPr>
              <p:spPr>
                <a:xfrm>
                  <a:off x="5559625" y="3761822"/>
                  <a:ext cx="1072750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100" dirty="0" smtClean="0">
                      <a:solidFill>
                        <a:srgbClr val="232F3E"/>
                      </a:solidFill>
                    </a:rPr>
                    <a:t>Large</a:t>
                  </a:r>
                  <a:br>
                    <a:rPr lang="en-US" sz="1100" dirty="0" smtClean="0">
                      <a:solidFill>
                        <a:srgbClr val="232F3E"/>
                      </a:solidFill>
                    </a:rPr>
                  </a:br>
                  <a:r>
                    <a:rPr lang="en-US" sz="1100" dirty="0" smtClean="0">
                      <a:solidFill>
                        <a:srgbClr val="232F3E"/>
                      </a:solidFill>
                    </a:rPr>
                    <a:t>Render</a:t>
                  </a:r>
                  <a:endParaRPr lang="en-US" sz="1100" dirty="0">
                    <a:solidFill>
                      <a:srgbClr val="232F3E"/>
                    </a:solidFill>
                  </a:endParaRPr>
                </a:p>
              </p:txBody>
            </p:sp>
          </p:grpSp>
          <p:sp>
            <p:nvSpPr>
              <p:cNvPr id="48" name="Rectangle 47"/>
              <p:cNvSpPr/>
              <p:nvPr/>
            </p:nvSpPr>
            <p:spPr bwMode="auto">
              <a:xfrm>
                <a:off x="7479265" y="2796049"/>
                <a:ext cx="1005327" cy="3381015"/>
              </a:xfrm>
              <a:prstGeom prst="rect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</p:grpSp>
      <p:grpSp>
        <p:nvGrpSpPr>
          <p:cNvPr id="69" name="Group 68"/>
          <p:cNvGrpSpPr/>
          <p:nvPr/>
        </p:nvGrpSpPr>
        <p:grpSpPr>
          <a:xfrm>
            <a:off x="7877391" y="1621104"/>
            <a:ext cx="6159522" cy="1593714"/>
            <a:chOff x="7877391" y="1621104"/>
            <a:chExt cx="6159522" cy="1593714"/>
          </a:xfrm>
        </p:grpSpPr>
        <p:grpSp>
          <p:nvGrpSpPr>
            <p:cNvPr id="52" name="Group 51"/>
            <p:cNvGrpSpPr/>
            <p:nvPr/>
          </p:nvGrpSpPr>
          <p:grpSpPr>
            <a:xfrm>
              <a:off x="11249938" y="1691588"/>
              <a:ext cx="2786975" cy="1020436"/>
              <a:chOff x="9961123" y="744166"/>
              <a:chExt cx="2786975" cy="1020436"/>
            </a:xfrm>
          </p:grpSpPr>
          <p:pic>
            <p:nvPicPr>
              <p:cNvPr id="49" name="Graphic 2">
                <a:extLst>
                  <a:ext uri="{FF2B5EF4-FFF2-40B4-BE49-F238E27FC236}">
                    <a16:creationId xmlns:a16="http://schemas.microsoft.com/office/drawing/2014/main" id="{C94D5BFE-0F9C-114D-8DB9-6E4CBB8047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>
                <a:extLst>
                  <a:ext uri="{96DAC541-7B7A-43D3-8B79-37D633B846F1}">
                    <asvg:svgBlip xmlns:asvg="http://schemas.microsoft.com/office/drawing/2016/SVG/main" xmlns="" r:embed="rId24"/>
                  </a:ext>
                </a:extLst>
              </a:blip>
              <a:stretch>
                <a:fillRect/>
              </a:stretch>
            </p:blipFill>
            <p:spPr>
              <a:xfrm>
                <a:off x="10019131" y="812102"/>
                <a:ext cx="762000" cy="952500"/>
              </a:xfrm>
              <a:prstGeom prst="rect">
                <a:avLst/>
              </a:prstGeom>
            </p:spPr>
          </p:pic>
          <p:sp>
            <p:nvSpPr>
              <p:cNvPr id="50" name="Rectangle 49"/>
              <p:cNvSpPr/>
              <p:nvPr/>
            </p:nvSpPr>
            <p:spPr bwMode="auto">
              <a:xfrm>
                <a:off x="9961123" y="744166"/>
                <a:ext cx="2786975" cy="97336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51" name="TextBox 50"/>
              <p:cNvSpPr txBox="1"/>
              <p:nvPr/>
            </p:nvSpPr>
            <p:spPr>
              <a:xfrm>
                <a:off x="10812911" y="994643"/>
                <a:ext cx="1903406" cy="544765"/>
              </a:xfrm>
              <a:prstGeom prst="rect">
                <a:avLst/>
              </a:prstGeom>
              <a:noFill/>
            </p:spPr>
            <p:txBody>
              <a:bodyPr wrap="none" lIns="182880" tIns="146304" rIns="182880" bIns="146304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1800"/>
                  </a:spcAft>
                </a:pPr>
                <a:r>
                  <a:rPr lang="en-US" sz="1800" dirty="0" smtClean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Output Mosaic</a:t>
                </a:r>
              </a:p>
            </p:txBody>
          </p:sp>
        </p:grpSp>
        <p:sp>
          <p:nvSpPr>
            <p:cNvPr id="54" name="Bent-Up Arrow 53"/>
            <p:cNvSpPr/>
            <p:nvPr/>
          </p:nvSpPr>
          <p:spPr bwMode="auto">
            <a:xfrm rot="16200000" flipV="1">
              <a:off x="9071691" y="1036571"/>
              <a:ext cx="983947" cy="3372547"/>
            </a:xfrm>
            <a:prstGeom prst="bentUpArrow">
              <a:avLst>
                <a:gd name="adj1" fmla="val 8124"/>
                <a:gd name="adj2" fmla="val 12849"/>
                <a:gd name="adj3" fmla="val 9182"/>
              </a:avLst>
            </a:prstGeom>
            <a:solidFill>
              <a:schemeClr val="accent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53" name="Picture 52"/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9116767" y="1621104"/>
              <a:ext cx="1540835" cy="1161405"/>
            </a:xfrm>
            <a:prstGeom prst="rect">
              <a:avLst/>
            </a:prstGeom>
          </p:spPr>
        </p:pic>
      </p:grpSp>
      <p:grpSp>
        <p:nvGrpSpPr>
          <p:cNvPr id="70" name="Group 69"/>
          <p:cNvGrpSpPr/>
          <p:nvPr/>
        </p:nvGrpSpPr>
        <p:grpSpPr>
          <a:xfrm>
            <a:off x="8265559" y="3514794"/>
            <a:ext cx="5350347" cy="2322095"/>
            <a:chOff x="8265559" y="3514794"/>
            <a:chExt cx="5350347" cy="2322095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8C637E71-652D-A24A-ADF8-26F137078D80}"/>
                </a:ext>
              </a:extLst>
            </p:cNvPr>
            <p:cNvGrpSpPr/>
            <p:nvPr/>
          </p:nvGrpSpPr>
          <p:grpSpPr>
            <a:xfrm>
              <a:off x="9090290" y="4334238"/>
              <a:ext cx="1072750" cy="1049459"/>
              <a:chOff x="5559625" y="3143250"/>
              <a:chExt cx="1072750" cy="1049459"/>
            </a:xfrm>
          </p:grpSpPr>
          <p:pic>
            <p:nvPicPr>
              <p:cNvPr id="35" name="Graphic 6">
                <a:extLst>
                  <a:ext uri="{FF2B5EF4-FFF2-40B4-BE49-F238E27FC236}">
                    <a16:creationId xmlns:a16="http://schemas.microsoft.com/office/drawing/2014/main" id="{4688A8FB-694A-8440-A65E-EA783A9835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96DAC541-7B7A-43D3-8B79-37D633B846F1}">
                    <asvg:svgBlip xmlns:asvg="http://schemas.microsoft.com/office/drawing/2016/SVG/main" xmlns="" r:embed="rId22"/>
                  </a:ext>
                </a:extLst>
              </a:blip>
              <a:stretch>
                <a:fillRect/>
              </a:stretch>
            </p:blipFill>
            <p:spPr>
              <a:xfrm>
                <a:off x="5810250" y="3143250"/>
                <a:ext cx="571500" cy="571500"/>
              </a:xfrm>
              <a:prstGeom prst="rect">
                <a:avLst/>
              </a:prstGeom>
            </p:spPr>
          </p:pic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2EA3CAD-7793-404F-B179-C9799EF46787}"/>
                  </a:ext>
                </a:extLst>
              </p:cNvPr>
              <p:cNvSpPr txBox="1"/>
              <p:nvPr/>
            </p:nvSpPr>
            <p:spPr>
              <a:xfrm>
                <a:off x="5559625" y="3761822"/>
                <a:ext cx="1072750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dirty="0" smtClean="0">
                    <a:solidFill>
                      <a:srgbClr val="232F3E"/>
                    </a:solidFill>
                  </a:rPr>
                  <a:t>Completion Notification</a:t>
                </a:r>
                <a:endParaRPr lang="en-US" sz="1100" dirty="0">
                  <a:solidFill>
                    <a:srgbClr val="232F3E"/>
                  </a:solidFill>
                </a:endParaRPr>
              </a:p>
            </p:txBody>
          </p:sp>
        </p:grpSp>
        <p:grpSp>
          <p:nvGrpSpPr>
            <p:cNvPr id="44" name="Group 43"/>
            <p:cNvGrpSpPr/>
            <p:nvPr/>
          </p:nvGrpSpPr>
          <p:grpSpPr>
            <a:xfrm flipH="1">
              <a:off x="8265559" y="3514794"/>
              <a:ext cx="1048601" cy="2322095"/>
              <a:chOff x="6618368" y="3212403"/>
              <a:chExt cx="1048601" cy="2322095"/>
            </a:xfrm>
          </p:grpSpPr>
          <p:sp>
            <p:nvSpPr>
              <p:cNvPr id="45" name="Right Arrow 44"/>
              <p:cNvSpPr/>
              <p:nvPr/>
            </p:nvSpPr>
            <p:spPr bwMode="auto">
              <a:xfrm rot="10800000">
                <a:off x="6618368" y="4302305"/>
                <a:ext cx="1041411" cy="150513"/>
              </a:xfrm>
              <a:prstGeom prst="rightArrow">
                <a:avLst>
                  <a:gd name="adj1" fmla="val 44117"/>
                  <a:gd name="adj2" fmla="val 50000"/>
                </a:avLst>
              </a:prstGeom>
              <a:solidFill>
                <a:schemeClr val="accent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6" name="Bent-Up Arrow 45"/>
              <p:cNvSpPr/>
              <p:nvPr/>
            </p:nvSpPr>
            <p:spPr bwMode="auto">
              <a:xfrm rot="5400000" flipH="1">
                <a:off x="6664638" y="3368690"/>
                <a:ext cx="1158617" cy="846044"/>
              </a:xfrm>
              <a:prstGeom prst="bentUpArrow">
                <a:avLst>
                  <a:gd name="adj1" fmla="val 10047"/>
                  <a:gd name="adj2" fmla="val 9190"/>
                  <a:gd name="adj3" fmla="val 0"/>
                </a:avLst>
              </a:prstGeom>
              <a:solidFill>
                <a:schemeClr val="accent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7" name="Bent-Up Arrow 46"/>
              <p:cNvSpPr/>
              <p:nvPr/>
            </p:nvSpPr>
            <p:spPr bwMode="auto">
              <a:xfrm rot="16200000" flipH="1" flipV="1">
                <a:off x="6663089" y="4532168"/>
                <a:ext cx="1158617" cy="846044"/>
              </a:xfrm>
              <a:prstGeom prst="bentUpArrow">
                <a:avLst>
                  <a:gd name="adj1" fmla="val 10047"/>
                  <a:gd name="adj2" fmla="val 9190"/>
                  <a:gd name="adj3" fmla="val 0"/>
                </a:avLst>
              </a:prstGeom>
              <a:solidFill>
                <a:schemeClr val="accent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64" name="Group 63"/>
            <p:cNvGrpSpPr/>
            <p:nvPr/>
          </p:nvGrpSpPr>
          <p:grpSpPr>
            <a:xfrm>
              <a:off x="10135130" y="4330584"/>
              <a:ext cx="3480776" cy="683264"/>
              <a:chOff x="10135130" y="4330584"/>
              <a:chExt cx="3480776" cy="683264"/>
            </a:xfrm>
          </p:grpSpPr>
          <p:sp>
            <p:nvSpPr>
              <p:cNvPr id="58" name="Right Arrow 57"/>
              <p:cNvSpPr/>
              <p:nvPr/>
            </p:nvSpPr>
            <p:spPr bwMode="auto">
              <a:xfrm>
                <a:off x="10135130" y="4504480"/>
                <a:ext cx="1366737" cy="291830"/>
              </a:xfrm>
              <a:prstGeom prst="rightArrow">
                <a:avLst>
                  <a:gd name="adj1" fmla="val 23333"/>
                  <a:gd name="adj2" fmla="val 50000"/>
                </a:avLst>
              </a:prstGeom>
              <a:solidFill>
                <a:schemeClr val="accent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59" name="TextBox 58"/>
              <p:cNvSpPr txBox="1"/>
              <p:nvPr/>
            </p:nvSpPr>
            <p:spPr>
              <a:xfrm>
                <a:off x="11382281" y="4330584"/>
                <a:ext cx="2233625" cy="683264"/>
              </a:xfrm>
              <a:prstGeom prst="rect">
                <a:avLst/>
              </a:prstGeom>
              <a:noFill/>
            </p:spPr>
            <p:txBody>
              <a:bodyPr wrap="none" lIns="182880" tIns="146304" rIns="182880" bIns="146304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1800"/>
                  </a:spcAft>
                </a:pPr>
                <a:r>
                  <a:rPr lang="en-US" sz="2800" dirty="0" smtClean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Subscribers</a:t>
                </a:r>
              </a:p>
            </p:txBody>
          </p:sp>
        </p:grpSp>
      </p:grpSp>
      <p:grpSp>
        <p:nvGrpSpPr>
          <p:cNvPr id="66" name="Group 65"/>
          <p:cNvGrpSpPr/>
          <p:nvPr/>
        </p:nvGrpSpPr>
        <p:grpSpPr>
          <a:xfrm>
            <a:off x="3849376" y="1470893"/>
            <a:ext cx="1491434" cy="3743527"/>
            <a:chOff x="3849376" y="1470893"/>
            <a:chExt cx="1491434" cy="3743527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8C637E71-652D-A24A-ADF8-26F137078D80}"/>
                </a:ext>
              </a:extLst>
            </p:cNvPr>
            <p:cNvGrpSpPr/>
            <p:nvPr/>
          </p:nvGrpSpPr>
          <p:grpSpPr>
            <a:xfrm>
              <a:off x="4011229" y="4334238"/>
              <a:ext cx="1072750" cy="880182"/>
              <a:chOff x="5559625" y="3143250"/>
              <a:chExt cx="1072750" cy="880182"/>
            </a:xfrm>
          </p:grpSpPr>
          <p:pic>
            <p:nvPicPr>
              <p:cNvPr id="20" name="Graphic 6">
                <a:extLst>
                  <a:ext uri="{FF2B5EF4-FFF2-40B4-BE49-F238E27FC236}">
                    <a16:creationId xmlns:a16="http://schemas.microsoft.com/office/drawing/2014/main" id="{4688A8FB-694A-8440-A65E-EA783A9835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96DAC541-7B7A-43D3-8B79-37D633B846F1}">
                    <asvg:svgBlip xmlns:asvg="http://schemas.microsoft.com/office/drawing/2016/SVG/main" xmlns="" r:embed="rId22"/>
                  </a:ext>
                </a:extLst>
              </a:blip>
              <a:stretch>
                <a:fillRect/>
              </a:stretch>
            </p:blipFill>
            <p:spPr>
              <a:xfrm>
                <a:off x="5810250" y="3143250"/>
                <a:ext cx="571500" cy="571500"/>
              </a:xfrm>
              <a:prstGeom prst="rect">
                <a:avLst/>
              </a:prstGeom>
            </p:spPr>
          </p:pic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2EA3CAD-7793-404F-B179-C9799EF46787}"/>
                  </a:ext>
                </a:extLst>
              </p:cNvPr>
              <p:cNvSpPr txBox="1"/>
              <p:nvPr/>
            </p:nvSpPr>
            <p:spPr>
              <a:xfrm>
                <a:off x="5559625" y="3761822"/>
                <a:ext cx="107275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dirty="0" smtClean="0">
                    <a:solidFill>
                      <a:srgbClr val="232F3E"/>
                    </a:solidFill>
                  </a:rPr>
                  <a:t>Color Map</a:t>
                </a:r>
                <a:endParaRPr lang="en-US" sz="1100" dirty="0">
                  <a:solidFill>
                    <a:srgbClr val="232F3E"/>
                  </a:solidFill>
                </a:endParaRPr>
              </a:p>
            </p:txBody>
          </p:sp>
        </p:grpSp>
        <p:sp>
          <p:nvSpPr>
            <p:cNvPr id="37" name="Down Arrow 36"/>
            <p:cNvSpPr/>
            <p:nvPr/>
          </p:nvSpPr>
          <p:spPr bwMode="auto">
            <a:xfrm>
              <a:off x="4486044" y="2810716"/>
              <a:ext cx="136187" cy="1467828"/>
            </a:xfrm>
            <a:prstGeom prst="downArrow">
              <a:avLst/>
            </a:prstGeom>
            <a:solidFill>
              <a:schemeClr val="accent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63" name="Group 62"/>
            <p:cNvGrpSpPr/>
            <p:nvPr/>
          </p:nvGrpSpPr>
          <p:grpSpPr>
            <a:xfrm>
              <a:off x="3849376" y="1470893"/>
              <a:ext cx="1491434" cy="1275972"/>
              <a:chOff x="3849376" y="1470893"/>
              <a:chExt cx="1491434" cy="1275972"/>
            </a:xfrm>
          </p:grpSpPr>
          <p:pic>
            <p:nvPicPr>
              <p:cNvPr id="18" name="Picture 17"/>
              <p:cNvPicPr>
                <a:picLocks noChangeAspect="1"/>
              </p:cNvPicPr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4011229" y="1840618"/>
                <a:ext cx="1206319" cy="906247"/>
              </a:xfrm>
              <a:prstGeom prst="rect">
                <a:avLst/>
              </a:prstGeom>
            </p:spPr>
          </p:pic>
          <p:sp>
            <p:nvSpPr>
              <p:cNvPr id="61" name="TextBox 60"/>
              <p:cNvSpPr txBox="1"/>
              <p:nvPr/>
            </p:nvSpPr>
            <p:spPr>
              <a:xfrm>
                <a:off x="3849376" y="1470893"/>
                <a:ext cx="1491434" cy="517065"/>
              </a:xfrm>
              <a:prstGeom prst="rect">
                <a:avLst/>
              </a:prstGeom>
              <a:noFill/>
            </p:spPr>
            <p:txBody>
              <a:bodyPr wrap="none" lIns="182880" tIns="146304" rIns="182880" bIns="146304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1800"/>
                  </a:spcAft>
                </a:pPr>
                <a:r>
                  <a:rPr lang="en-US" sz="1600" dirty="0" smtClean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Input image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3321656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Demo: mosaic rendering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879688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23088" y="347412"/>
            <a:ext cx="13987008" cy="873289"/>
          </a:xfrm>
        </p:spPr>
        <p:txBody>
          <a:bodyPr/>
          <a:lstStyle/>
          <a:p>
            <a:r>
              <a:rPr lang="en-US" dirty="0" smtClean="0"/>
              <a:t>What did we learn?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323088" y="1990945"/>
            <a:ext cx="12226264" cy="3034677"/>
          </a:xfrm>
        </p:spPr>
        <p:txBody>
          <a:bodyPr vert="horz" wrap="square" lIns="146304" tIns="91440" rIns="146304" bIns="91440" rtlCol="0">
            <a:spAutoFit/>
          </a:bodyPr>
          <a:lstStyle/>
          <a:p>
            <a:pPr marL="457200" indent="-457200">
              <a:spcBef>
                <a:spcPts val="4200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latin typeface="+mn-lt"/>
              </a:rPr>
              <a:t>How to use Step Functions to orchestrate a workflow</a:t>
            </a:r>
          </a:p>
          <a:p>
            <a:pPr marL="457200" indent="-457200">
              <a:spcBef>
                <a:spcPts val="4200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latin typeface="+mn-lt"/>
              </a:rPr>
              <a:t>How to use the .</a:t>
            </a:r>
            <a:r>
              <a:rPr lang="en-US" dirty="0" smtClean="0">
                <a:latin typeface="+mn-lt"/>
              </a:rPr>
              <a:t>NET Mock </a:t>
            </a:r>
            <a:r>
              <a:rPr lang="en-US" dirty="0" smtClean="0">
                <a:latin typeface="+mn-lt"/>
              </a:rPr>
              <a:t>Lambda </a:t>
            </a:r>
            <a:r>
              <a:rPr lang="en-US" dirty="0" smtClean="0">
                <a:latin typeface="+mn-lt"/>
              </a:rPr>
              <a:t>Test Tool </a:t>
            </a:r>
            <a:r>
              <a:rPr lang="en-US" dirty="0" smtClean="0">
                <a:latin typeface="+mn-lt"/>
              </a:rPr>
              <a:t>to debug a request input</a:t>
            </a:r>
          </a:p>
          <a:p>
            <a:pPr marL="457200" indent="-457200">
              <a:spcBef>
                <a:spcPts val="4200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latin typeface="+mn-lt"/>
              </a:rPr>
              <a:t>How to deploy multiple projects with a </a:t>
            </a:r>
            <a:r>
              <a:rPr lang="en-US" dirty="0" err="1" smtClean="0">
                <a:latin typeface="+mn-lt"/>
              </a:rPr>
              <a:t>serverless</a:t>
            </a:r>
            <a:r>
              <a:rPr lang="en-US" dirty="0" smtClean="0">
                <a:latin typeface="+mn-lt"/>
              </a:rPr>
              <a:t> template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6798985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new for .NET on AWS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482597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front-end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690932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23088" y="347412"/>
            <a:ext cx="13987008" cy="873289"/>
          </a:xfrm>
        </p:spPr>
        <p:txBody>
          <a:bodyPr/>
          <a:lstStyle/>
          <a:p>
            <a:r>
              <a:rPr lang="en-US" dirty="0" smtClean="0"/>
              <a:t>What does the web front-end do?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323088" y="1990945"/>
            <a:ext cx="12226264" cy="2369880"/>
          </a:xfrm>
        </p:spPr>
        <p:txBody>
          <a:bodyPr vert="horz" wrap="square" lIns="146304" tIns="91440" rIns="146304" bIns="91440" rtlCol="0">
            <a:spAutoFit/>
          </a:bodyPr>
          <a:lstStyle/>
          <a:p>
            <a:pPr marL="457200" indent="-457200">
              <a:spcBef>
                <a:spcPts val="4200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latin typeface="+mn-lt"/>
              </a:rPr>
              <a:t>Allows an authenticated user to:</a:t>
            </a:r>
          </a:p>
          <a:p>
            <a:pPr marL="860588" lvl="1" indent="-457200">
              <a:spcBef>
                <a:spcPts val="4200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latin typeface="+mn-lt"/>
              </a:rPr>
              <a:t>Upload zip of images for new tile galleries</a:t>
            </a:r>
          </a:p>
          <a:p>
            <a:pPr marL="860588" lvl="1" indent="-457200">
              <a:spcBef>
                <a:spcPts val="4200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latin typeface="+mn-lt"/>
              </a:rPr>
              <a:t>Upload an image to create a mosaic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7035065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23088" y="347412"/>
            <a:ext cx="13987008" cy="873289"/>
          </a:xfrm>
        </p:spPr>
        <p:txBody>
          <a:bodyPr/>
          <a:lstStyle/>
          <a:p>
            <a:r>
              <a:rPr lang="en-US" dirty="0" smtClean="0"/>
              <a:t>How the web front-end works</a:t>
            </a:r>
            <a:endParaRPr lang="en-US" dirty="0"/>
          </a:p>
        </p:txBody>
      </p:sp>
      <p:pic>
        <p:nvPicPr>
          <p:cNvPr id="6" name="Graphic 103">
            <a:extLst>
              <a:ext uri="{FF2B5EF4-FFF2-40B4-BE49-F238E27FC236}">
                <a16:creationId xmlns:a16="http://schemas.microsoft.com/office/drawing/2014/main" id="{CDCA25AE-3B67-134A-A6B1-FD3A506FA4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226506" y="2722553"/>
            <a:ext cx="1143000" cy="1143000"/>
          </a:xfrm>
          <a:prstGeom prst="rect">
            <a:avLst/>
          </a:prstGeom>
        </p:spPr>
      </p:pic>
      <p:grpSp>
        <p:nvGrpSpPr>
          <p:cNvPr id="30" name="Group 29"/>
          <p:cNvGrpSpPr/>
          <p:nvPr/>
        </p:nvGrpSpPr>
        <p:grpSpPr>
          <a:xfrm>
            <a:off x="7637248" y="3962712"/>
            <a:ext cx="2666769" cy="1038022"/>
            <a:chOff x="8730574" y="1186165"/>
            <a:chExt cx="2666769" cy="1038022"/>
          </a:xfrm>
        </p:grpSpPr>
        <p:pic>
          <p:nvPicPr>
            <p:cNvPr id="7" name="Graphic 2">
              <a:extLst>
                <a:ext uri="{FF2B5EF4-FFF2-40B4-BE49-F238E27FC236}">
                  <a16:creationId xmlns:a16="http://schemas.microsoft.com/office/drawing/2014/main" id="{C94D5BFE-0F9C-114D-8DB9-6E4CBB804793}"/>
                </a:ext>
              </a:extLst>
            </p:cNvPr>
            <p:cNvPicPr>
              <a:picLocks noChangeAspect="1"/>
            </p:cNvPicPr>
            <p:nvPr/>
          </p:nvPicPr>
          <p:blipFill>
            <a:blip r:embed="rId50">
              <a:extLst>
                <a:ext uri="{96DAC541-7B7A-43D3-8B79-37D633B846F1}">
                  <asvg:svgBlip xmlns="" xmlns:asvg="http://schemas.microsoft.com/office/drawing/2016/SVG/main" r:embed="rId51"/>
                </a:ext>
              </a:extLst>
            </a:blip>
            <a:stretch>
              <a:fillRect/>
            </a:stretch>
          </p:blipFill>
          <p:spPr>
            <a:xfrm>
              <a:off x="8808037" y="1245549"/>
              <a:ext cx="762000" cy="952500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 bwMode="auto">
            <a:xfrm>
              <a:off x="8730574" y="1186165"/>
              <a:ext cx="2666769" cy="1038022"/>
            </a:xfrm>
            <a:prstGeom prst="rect">
              <a:avLst/>
            </a:prstGeom>
            <a:noFill/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9593060" y="1347527"/>
              <a:ext cx="1528303" cy="5724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1800"/>
                </a:spcAft>
              </a:pPr>
              <a:r>
                <a:rPr lang="en-US" sz="20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Image file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11244076" y="3890768"/>
            <a:ext cx="2675106" cy="1181910"/>
            <a:chOff x="10894979" y="3891064"/>
            <a:chExt cx="2675106" cy="1181910"/>
          </a:xfrm>
        </p:grpSpPr>
        <p:pic>
          <p:nvPicPr>
            <p:cNvPr id="12" name="Graphic 13">
              <a:extLst>
                <a:ext uri="{FF2B5EF4-FFF2-40B4-BE49-F238E27FC236}">
                  <a16:creationId xmlns:a16="http://schemas.microsoft.com/office/drawing/2014/main" id="{4B978A46-E50A-894A-BC86-7B37F99F6346}"/>
                </a:ext>
              </a:extLst>
            </p:cNvPr>
            <p:cNvPicPr>
              <a:picLocks noChangeAspect="1"/>
            </p:cNvPicPr>
            <p:nvPr/>
          </p:nvPicPr>
          <p:blipFill>
            <a:blip r:embed="rId52">
              <a:extLst>
                <a:ext uri="{96DAC541-7B7A-43D3-8B79-37D633B846F1}">
                  <asvg:svgBlip xmlns=""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0949761" y="3937122"/>
              <a:ext cx="762000" cy="1092200"/>
            </a:xfrm>
            <a:prstGeom prst="rect">
              <a:avLst/>
            </a:prstGeom>
          </p:spPr>
        </p:pic>
        <p:sp>
          <p:nvSpPr>
            <p:cNvPr id="13" name="Rectangle 12"/>
            <p:cNvSpPr/>
            <p:nvPr/>
          </p:nvSpPr>
          <p:spPr bwMode="auto">
            <a:xfrm>
              <a:off x="10894979" y="3891064"/>
              <a:ext cx="2675106" cy="1181910"/>
            </a:xfrm>
            <a:prstGeom prst="rect">
              <a:avLst/>
            </a:prstGeom>
            <a:noFill/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1896802" y="3891064"/>
              <a:ext cx="1196481" cy="849463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1800"/>
                </a:spcAft>
              </a:pPr>
              <a:r>
                <a:rPr lang="en-US" sz="20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Render</a:t>
              </a:r>
              <a:br>
                <a:rPr lang="en-US" sz="20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</a:br>
              <a:r>
                <a:rPr lang="en-US" sz="20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Mosaic</a:t>
              </a:r>
              <a:endParaRPr lang="en-US" sz="32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3084830" y="1404761"/>
            <a:ext cx="3550595" cy="3841384"/>
            <a:chOff x="2947481" y="2679160"/>
            <a:chExt cx="3550595" cy="3841384"/>
          </a:xfrm>
        </p:grpSpPr>
        <p:sp>
          <p:nvSpPr>
            <p:cNvPr id="2" name="Rectangle 1"/>
            <p:cNvSpPr/>
            <p:nvPr/>
          </p:nvSpPr>
          <p:spPr bwMode="auto">
            <a:xfrm>
              <a:off x="2947481" y="2679160"/>
              <a:ext cx="3550595" cy="3841384"/>
            </a:xfrm>
            <a:prstGeom prst="rect">
              <a:avLst/>
            </a:prstGeom>
            <a:noFill/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5" name="Graphic 65">
              <a:extLst>
                <a:ext uri="{FF2B5EF4-FFF2-40B4-BE49-F238E27FC236}">
                  <a16:creationId xmlns:a16="http://schemas.microsoft.com/office/drawing/2014/main" id="{2A27E9A0-EACE-F047-9F06-3B0B47C5BC65}"/>
                </a:ext>
              </a:extLst>
            </p:cNvPr>
            <p:cNvPicPr>
              <a:picLocks noChangeAspect="1"/>
            </p:cNvPicPr>
            <p:nvPr/>
          </p:nvPicPr>
          <p:blipFill>
            <a:blip r:embed="rId53">
              <a:extLst>
                <a:ext uri="{96DAC541-7B7A-43D3-8B79-37D633B846F1}">
                  <asvg:svgBlip xmlns="" xmlns:asvg="http://schemas.microsoft.com/office/drawing/2016/SVG/main" r:embed="rId41"/>
                </a:ext>
              </a:extLst>
            </a:blip>
            <a:stretch>
              <a:fillRect/>
            </a:stretch>
          </p:blipFill>
          <p:spPr>
            <a:xfrm>
              <a:off x="3019038" y="2752927"/>
              <a:ext cx="762000" cy="952500"/>
            </a:xfrm>
            <a:prstGeom prst="rect">
              <a:avLst/>
            </a:prstGeom>
          </p:spPr>
        </p:pic>
        <p:pic>
          <p:nvPicPr>
            <p:cNvPr id="23" name="Graphic 98">
              <a:extLst>
                <a:ext uri="{FF2B5EF4-FFF2-40B4-BE49-F238E27FC236}">
                  <a16:creationId xmlns:a16="http://schemas.microsoft.com/office/drawing/2014/main" id="{2E465156-B19E-5C4E-81BB-8793FDA6B2D6}"/>
                </a:ext>
              </a:extLst>
            </p:cNvPr>
            <p:cNvPicPr>
              <a:picLocks noChangeAspect="1"/>
            </p:cNvPicPr>
            <p:nvPr/>
          </p:nvPicPr>
          <p:blipFill>
            <a:blip r:embed="rId54">
              <a:extLst>
                <a:ext uri="{96DAC541-7B7A-43D3-8B79-37D633B846F1}">
                  <asvg:svgBlip xmlns="" xmlns:asvg="http://schemas.microsoft.com/office/drawing/2016/SVG/main" r:embed="rId35"/>
                </a:ext>
              </a:extLst>
            </a:blip>
            <a:stretch>
              <a:fillRect/>
            </a:stretch>
          </p:blipFill>
          <p:spPr>
            <a:xfrm>
              <a:off x="4184851" y="3473577"/>
              <a:ext cx="972882" cy="757692"/>
            </a:xfrm>
            <a:prstGeom prst="rect">
              <a:avLst/>
            </a:prstGeom>
          </p:spPr>
        </p:pic>
        <p:pic>
          <p:nvPicPr>
            <p:cNvPr id="24" name="Graphic 98">
              <a:extLst>
                <a:ext uri="{FF2B5EF4-FFF2-40B4-BE49-F238E27FC236}">
                  <a16:creationId xmlns:a16="http://schemas.microsoft.com/office/drawing/2014/main" id="{2E465156-B19E-5C4E-81BB-8793FDA6B2D6}"/>
                </a:ext>
              </a:extLst>
            </p:cNvPr>
            <p:cNvPicPr>
              <a:picLocks noChangeAspect="1"/>
            </p:cNvPicPr>
            <p:nvPr/>
          </p:nvPicPr>
          <p:blipFill>
            <a:blip r:embed="rId54">
              <a:extLst>
                <a:ext uri="{96DAC541-7B7A-43D3-8B79-37D633B846F1}">
                  <asvg:svgBlip xmlns="" xmlns:asvg="http://schemas.microsoft.com/office/drawing/2016/SVG/main" r:embed="rId35"/>
                </a:ext>
              </a:extLst>
            </a:blip>
            <a:stretch>
              <a:fillRect/>
            </a:stretch>
          </p:blipFill>
          <p:spPr>
            <a:xfrm>
              <a:off x="4184851" y="4470174"/>
              <a:ext cx="972882" cy="757692"/>
            </a:xfrm>
            <a:prstGeom prst="rect">
              <a:avLst/>
            </a:prstGeom>
          </p:spPr>
        </p:pic>
        <p:pic>
          <p:nvPicPr>
            <p:cNvPr id="25" name="Graphic 98">
              <a:extLst>
                <a:ext uri="{FF2B5EF4-FFF2-40B4-BE49-F238E27FC236}">
                  <a16:creationId xmlns:a16="http://schemas.microsoft.com/office/drawing/2014/main" id="{2E465156-B19E-5C4E-81BB-8793FDA6B2D6}"/>
                </a:ext>
              </a:extLst>
            </p:cNvPr>
            <p:cNvPicPr>
              <a:picLocks noChangeAspect="1"/>
            </p:cNvPicPr>
            <p:nvPr/>
          </p:nvPicPr>
          <p:blipFill>
            <a:blip r:embed="rId54">
              <a:extLst>
                <a:ext uri="{96DAC541-7B7A-43D3-8B79-37D633B846F1}">
                  <asvg:svgBlip xmlns="" xmlns:asvg="http://schemas.microsoft.com/office/drawing/2016/SVG/main" r:embed="rId35"/>
                </a:ext>
              </a:extLst>
            </a:blip>
            <a:stretch>
              <a:fillRect/>
            </a:stretch>
          </p:blipFill>
          <p:spPr>
            <a:xfrm>
              <a:off x="4184851" y="5466771"/>
              <a:ext cx="972882" cy="757692"/>
            </a:xfrm>
            <a:prstGeom prst="rect">
              <a:avLst/>
            </a:prstGeom>
          </p:spPr>
        </p:pic>
        <p:sp>
          <p:nvSpPr>
            <p:cNvPr id="26" name="TextBox 25"/>
            <p:cNvSpPr txBox="1"/>
            <p:nvPr/>
          </p:nvSpPr>
          <p:spPr>
            <a:xfrm>
              <a:off x="3755959" y="2801130"/>
              <a:ext cx="2701702" cy="5724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1800"/>
                </a:spcAft>
              </a:pPr>
              <a:r>
                <a:rPr lang="en-US" sz="20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Web Server Clusters</a:t>
              </a: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1898999" y="5927861"/>
            <a:ext cx="2514775" cy="1140271"/>
            <a:chOff x="6890657" y="6134100"/>
            <a:chExt cx="2514775" cy="1140271"/>
          </a:xfrm>
        </p:grpSpPr>
        <p:pic>
          <p:nvPicPr>
            <p:cNvPr id="28" name="Graphic 7">
              <a:extLst>
                <a:ext uri="{FF2B5EF4-FFF2-40B4-BE49-F238E27FC236}">
                  <a16:creationId xmlns:a16="http://schemas.microsoft.com/office/drawing/2014/main" id="{16B58360-019F-3A46-9AAA-F527DB5B7F28}"/>
                </a:ext>
              </a:extLst>
            </p:cNvPr>
            <p:cNvPicPr>
              <a:picLocks noChangeAspect="1"/>
            </p:cNvPicPr>
            <p:nvPr/>
          </p:nvPicPr>
          <p:blipFill>
            <a:blip r:embed="rId55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935592" y="6182171"/>
              <a:ext cx="762000" cy="1092200"/>
            </a:xfrm>
            <a:prstGeom prst="rect">
              <a:avLst/>
            </a:prstGeom>
          </p:spPr>
        </p:pic>
        <p:sp>
          <p:nvSpPr>
            <p:cNvPr id="29" name="Rectangle 28"/>
            <p:cNvSpPr/>
            <p:nvPr/>
          </p:nvSpPr>
          <p:spPr bwMode="auto">
            <a:xfrm>
              <a:off x="6890657" y="6134100"/>
              <a:ext cx="2514775" cy="1140271"/>
            </a:xfrm>
            <a:prstGeom prst="rect">
              <a:avLst/>
            </a:prstGeom>
            <a:noFill/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7697592" y="6335486"/>
              <a:ext cx="1486625" cy="5724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1800"/>
                </a:spcAft>
              </a:pPr>
              <a:r>
                <a:rPr lang="en-US" sz="20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User Pool</a:t>
              </a:r>
            </a:p>
          </p:txBody>
        </p:sp>
      </p:grpSp>
      <p:sp>
        <p:nvSpPr>
          <p:cNvPr id="33" name="Up-Down Arrow 32"/>
          <p:cNvSpPr/>
          <p:nvPr/>
        </p:nvSpPr>
        <p:spPr bwMode="auto">
          <a:xfrm>
            <a:off x="3504314" y="5368115"/>
            <a:ext cx="293914" cy="459202"/>
          </a:xfrm>
          <a:prstGeom prst="upDown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41" name="Group 40"/>
          <p:cNvGrpSpPr/>
          <p:nvPr/>
        </p:nvGrpSpPr>
        <p:grpSpPr>
          <a:xfrm>
            <a:off x="4808641" y="5927860"/>
            <a:ext cx="2941658" cy="1140271"/>
            <a:chOff x="5027118" y="5927861"/>
            <a:chExt cx="2941658" cy="1140271"/>
          </a:xfrm>
        </p:grpSpPr>
        <p:sp>
          <p:nvSpPr>
            <p:cNvPr id="39" name="Rectangle 38"/>
            <p:cNvSpPr/>
            <p:nvPr/>
          </p:nvSpPr>
          <p:spPr bwMode="auto">
            <a:xfrm>
              <a:off x="5027118" y="5927861"/>
              <a:ext cx="2777939" cy="1140271"/>
            </a:xfrm>
            <a:prstGeom prst="rect">
              <a:avLst/>
            </a:prstGeom>
            <a:noFill/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40" name="Graphic 15">
              <a:extLst>
                <a:ext uri="{FF2B5EF4-FFF2-40B4-BE49-F238E27FC236}">
                  <a16:creationId xmlns:a16="http://schemas.microsoft.com/office/drawing/2014/main" id="{4F9756E1-2CB8-7A4E-BAB5-F808AA99DCB7}"/>
                </a:ext>
              </a:extLst>
            </p:cNvPr>
            <p:cNvPicPr>
              <a:picLocks noChangeAspect="1"/>
            </p:cNvPicPr>
            <p:nvPr/>
          </p:nvPicPr>
          <p:blipFill>
            <a:blip r:embed="rId56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079398" y="5975932"/>
              <a:ext cx="762000" cy="952500"/>
            </a:xfrm>
            <a:prstGeom prst="rect">
              <a:avLst/>
            </a:prstGeom>
          </p:spPr>
        </p:pic>
        <p:grpSp>
          <p:nvGrpSpPr>
            <p:cNvPr id="36" name="Group 35"/>
            <p:cNvGrpSpPr/>
            <p:nvPr/>
          </p:nvGrpSpPr>
          <p:grpSpPr>
            <a:xfrm>
              <a:off x="6235482" y="6106256"/>
              <a:ext cx="1733294" cy="637150"/>
              <a:chOff x="4465022" y="5471809"/>
              <a:chExt cx="1733294" cy="637150"/>
            </a:xfrm>
          </p:grpSpPr>
          <p:sp>
            <p:nvSpPr>
              <p:cNvPr id="37" name="Rectangle 36"/>
              <p:cNvSpPr/>
              <p:nvPr/>
            </p:nvSpPr>
            <p:spPr bwMode="auto">
              <a:xfrm>
                <a:off x="4465022" y="5471809"/>
                <a:ext cx="1459527" cy="63715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8" name="TextBox 37"/>
              <p:cNvSpPr txBox="1"/>
              <p:nvPr/>
            </p:nvSpPr>
            <p:spPr>
              <a:xfrm>
                <a:off x="4491190" y="5583020"/>
                <a:ext cx="1707126" cy="461665"/>
              </a:xfrm>
              <a:prstGeom prst="rect">
                <a:avLst/>
              </a:prstGeom>
              <a:noFill/>
            </p:spPr>
            <p:txBody>
              <a:bodyPr wrap="square" lIns="182880" tIns="146304" rIns="182880" bIns="146304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1800"/>
                  </a:spcAft>
                </a:pPr>
                <a:r>
                  <a:rPr lang="en-US" sz="1200" dirty="0" smtClean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Container Image</a:t>
                </a:r>
              </a:p>
            </p:txBody>
          </p:sp>
        </p:grpSp>
      </p:grpSp>
      <p:sp>
        <p:nvSpPr>
          <p:cNvPr id="43" name="Bent-Up Arrow 42"/>
          <p:cNvSpPr/>
          <p:nvPr/>
        </p:nvSpPr>
        <p:spPr bwMode="auto">
          <a:xfrm rot="16200000">
            <a:off x="4956578" y="4947415"/>
            <a:ext cx="1672884" cy="867218"/>
          </a:xfrm>
          <a:prstGeom prst="bentUpArrow">
            <a:avLst>
              <a:gd name="adj1" fmla="val 10065"/>
              <a:gd name="adj2" fmla="val 16234"/>
              <a:gd name="adj3" fmla="val 18506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47" name="Group 46"/>
          <p:cNvGrpSpPr/>
          <p:nvPr/>
        </p:nvGrpSpPr>
        <p:grpSpPr>
          <a:xfrm>
            <a:off x="11151547" y="1408777"/>
            <a:ext cx="2558569" cy="1039291"/>
            <a:chOff x="10760529" y="5704114"/>
            <a:chExt cx="2558569" cy="1039291"/>
          </a:xfrm>
        </p:grpSpPr>
        <p:sp>
          <p:nvSpPr>
            <p:cNvPr id="44" name="Rectangle 43"/>
            <p:cNvSpPr/>
            <p:nvPr/>
          </p:nvSpPr>
          <p:spPr bwMode="auto">
            <a:xfrm>
              <a:off x="10760529" y="5704114"/>
              <a:ext cx="2558569" cy="1039291"/>
            </a:xfrm>
            <a:prstGeom prst="rect">
              <a:avLst/>
            </a:prstGeom>
            <a:noFill/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45" name="Graphic 19">
              <a:extLst>
                <a:ext uri="{FF2B5EF4-FFF2-40B4-BE49-F238E27FC236}">
                  <a16:creationId xmlns:a16="http://schemas.microsoft.com/office/drawing/2014/main" id="{39F24EEC-5C4F-7845-9A77-2155A203C2A3}"/>
                </a:ext>
              </a:extLst>
            </p:cNvPr>
            <p:cNvPicPr>
              <a:picLocks noChangeAspect="1"/>
            </p:cNvPicPr>
            <p:nvPr/>
          </p:nvPicPr>
          <p:blipFill>
            <a:blip r:embed="rId57">
              <a:extLst>
                <a:ext uri="{96DAC541-7B7A-43D3-8B79-37D633B846F1}">
                  <asvg:svgBlip xmlns=""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0813483" y="5749211"/>
              <a:ext cx="762000" cy="952500"/>
            </a:xfrm>
            <a:prstGeom prst="rect">
              <a:avLst/>
            </a:prstGeom>
          </p:spPr>
        </p:pic>
        <p:sp>
          <p:nvSpPr>
            <p:cNvPr id="46" name="TextBox 45"/>
            <p:cNvSpPr txBox="1"/>
            <p:nvPr/>
          </p:nvSpPr>
          <p:spPr>
            <a:xfrm>
              <a:off x="11610543" y="5854489"/>
              <a:ext cx="1654940" cy="5724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1800"/>
                </a:spcAft>
              </a:pPr>
              <a:r>
                <a:rPr lang="en-US" sz="20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Tile Import</a:t>
              </a:r>
            </a:p>
          </p:txBody>
        </p:sp>
      </p:grpSp>
      <p:sp>
        <p:nvSpPr>
          <p:cNvPr id="50" name="Right Arrow 49"/>
          <p:cNvSpPr/>
          <p:nvPr/>
        </p:nvSpPr>
        <p:spPr bwMode="auto">
          <a:xfrm>
            <a:off x="6700157" y="1845384"/>
            <a:ext cx="4392386" cy="253811"/>
          </a:xfrm>
          <a:prstGeom prst="rightArrow">
            <a:avLst/>
          </a:prstGeom>
          <a:solidFill>
            <a:schemeClr val="accent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1" name="Right Arrow 50"/>
          <p:cNvSpPr/>
          <p:nvPr/>
        </p:nvSpPr>
        <p:spPr bwMode="auto">
          <a:xfrm>
            <a:off x="6746768" y="4343400"/>
            <a:ext cx="839812" cy="266700"/>
          </a:xfrm>
          <a:prstGeom prst="rightArrow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2" name="Right Arrow 51"/>
          <p:cNvSpPr/>
          <p:nvPr/>
        </p:nvSpPr>
        <p:spPr bwMode="auto">
          <a:xfrm>
            <a:off x="10347729" y="4304518"/>
            <a:ext cx="839812" cy="266700"/>
          </a:xfrm>
          <a:prstGeom prst="rightArrow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615723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43" grpId="0" animBg="1"/>
      <p:bldP spid="50" grpId="0" animBg="1"/>
      <p:bldP spid="51" grpId="0" animBg="1"/>
      <p:bldP spid="5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Demo: hosting the web front-end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166056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23088" y="347412"/>
            <a:ext cx="13987008" cy="873289"/>
          </a:xfrm>
        </p:spPr>
        <p:txBody>
          <a:bodyPr/>
          <a:lstStyle/>
          <a:p>
            <a:r>
              <a:rPr lang="en-US" dirty="0" smtClean="0"/>
              <a:t>What did we learn?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323088" y="1990945"/>
            <a:ext cx="12226264" cy="4016484"/>
          </a:xfrm>
        </p:spPr>
        <p:txBody>
          <a:bodyPr vert="horz" wrap="square" lIns="146304" tIns="91440" rIns="146304" bIns="91440" rtlCol="0">
            <a:spAutoFit/>
          </a:bodyPr>
          <a:lstStyle/>
          <a:p>
            <a:pPr marL="457200" indent="-457200">
              <a:spcBef>
                <a:spcPts val="4200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latin typeface="+mn-lt"/>
              </a:rPr>
              <a:t>Use our upcoming high level libraries to handle identity, data protection and configuration</a:t>
            </a:r>
          </a:p>
          <a:p>
            <a:pPr marL="457200" indent="-457200">
              <a:spcBef>
                <a:spcPts val="4200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latin typeface="+mn-lt"/>
              </a:rPr>
              <a:t>Call AWS Batch and AWS Step Functions</a:t>
            </a:r>
          </a:p>
          <a:p>
            <a:pPr marL="457200" indent="-457200">
              <a:spcBef>
                <a:spcPts val="4200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latin typeface="+mn-lt"/>
              </a:rPr>
              <a:t>Share configuration with AWS SSM Parameter Store</a:t>
            </a:r>
          </a:p>
          <a:p>
            <a:pPr marL="457200" indent="-457200">
              <a:spcBef>
                <a:spcPts val="4200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latin typeface="+mn-lt"/>
              </a:rPr>
              <a:t>Deploying containers to AWS </a:t>
            </a:r>
            <a:r>
              <a:rPr lang="en-US" dirty="0" err="1" smtClean="0">
                <a:latin typeface="+mn-lt"/>
              </a:rPr>
              <a:t>Fargate</a:t>
            </a:r>
            <a:r>
              <a:rPr lang="en-US" dirty="0" smtClean="0">
                <a:latin typeface="+mn-lt"/>
              </a:rPr>
              <a:t> with AWS </a:t>
            </a:r>
            <a:r>
              <a:rPr lang="en-US" dirty="0" err="1" smtClean="0">
                <a:latin typeface="+mn-lt"/>
              </a:rPr>
              <a:t>CodePipeline</a:t>
            </a:r>
            <a:endParaRPr lang="en-US" dirty="0" smtClean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3668487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23088" y="347412"/>
            <a:ext cx="13987008" cy="873289"/>
          </a:xfrm>
        </p:spPr>
        <p:txBody>
          <a:bodyPr/>
          <a:lstStyle/>
          <a:p>
            <a:r>
              <a:rPr lang="en-US" dirty="0" smtClean="0"/>
              <a:t>Upcoming Library GitHub Repositories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323088" y="1990945"/>
            <a:ext cx="12226264" cy="5250668"/>
          </a:xfrm>
        </p:spPr>
        <p:txBody>
          <a:bodyPr vert="horz" wrap="square" lIns="146304" tIns="91440" rIns="146304" bIns="91440" rtlCol="0">
            <a:spAutoFit/>
          </a:bodyPr>
          <a:lstStyle/>
          <a:p>
            <a:pPr marL="457200" indent="-457200">
              <a:spcBef>
                <a:spcPts val="4200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latin typeface="+mn-lt"/>
              </a:rPr>
              <a:t>ASP.NET Core Identity Provider for Amazon </a:t>
            </a:r>
            <a:r>
              <a:rPr lang="en-US" dirty="0" err="1" smtClean="0">
                <a:latin typeface="+mn-lt"/>
              </a:rPr>
              <a:t>Cognito</a:t>
            </a:r>
            <a:r>
              <a:rPr lang="en-US" dirty="0" smtClean="0">
                <a:latin typeface="+mn-lt"/>
              </a:rPr>
              <a:t/>
            </a:r>
            <a:br>
              <a:rPr lang="en-US" dirty="0" smtClean="0">
                <a:latin typeface="+mn-lt"/>
              </a:rPr>
            </a:br>
            <a:r>
              <a:rPr lang="en-US" dirty="0" smtClean="0">
                <a:latin typeface="+mn-lt"/>
              </a:rPr>
              <a:t>	</a:t>
            </a:r>
            <a:r>
              <a:rPr lang="en-US" dirty="0" smtClean="0">
                <a:latin typeface="+mn-lt"/>
              </a:rPr>
              <a:t>GitHub</a:t>
            </a:r>
            <a:r>
              <a:rPr lang="en-US" dirty="0" smtClean="0">
                <a:latin typeface="+mn-lt"/>
              </a:rPr>
              <a:t>: </a:t>
            </a:r>
            <a:r>
              <a:rPr lang="en-US" dirty="0">
                <a:latin typeface="+mn-lt"/>
                <a:hlinkClick r:id="rId3"/>
              </a:rPr>
              <a:t>https://</a:t>
            </a:r>
            <a:r>
              <a:rPr lang="en-US" dirty="0" smtClean="0">
                <a:latin typeface="+mn-lt"/>
                <a:hlinkClick r:id="rId3"/>
              </a:rPr>
              <a:t>github.com/aws/aws-aspnet-cognito-identity-provider</a:t>
            </a:r>
            <a:endParaRPr lang="en-US" dirty="0" smtClean="0">
              <a:latin typeface="+mn-lt"/>
            </a:endParaRPr>
          </a:p>
          <a:p>
            <a:pPr marL="457200" indent="-457200">
              <a:spcBef>
                <a:spcPts val="4200"/>
              </a:spcBef>
              <a:buFont typeface="Arial" panose="020B0604020202020204" pitchFamily="34" charset="0"/>
              <a:buChar char="•"/>
            </a:pPr>
            <a:r>
              <a:rPr lang="en-US" dirty="0" err="1" smtClean="0">
                <a:latin typeface="+mn-lt"/>
              </a:rPr>
              <a:t>IConfiguration</a:t>
            </a:r>
            <a:r>
              <a:rPr lang="en-US" dirty="0" smtClean="0">
                <a:latin typeface="+mn-lt"/>
              </a:rPr>
              <a:t> Provider for AWS SSM Parameter Store</a:t>
            </a:r>
            <a:r>
              <a:rPr lang="en-US" dirty="0" smtClean="0">
                <a:latin typeface="+mn-lt"/>
              </a:rPr>
              <a:t/>
            </a:r>
            <a:br>
              <a:rPr lang="en-US" dirty="0" smtClean="0">
                <a:latin typeface="+mn-lt"/>
              </a:rPr>
            </a:br>
            <a:r>
              <a:rPr lang="en-US" dirty="0" smtClean="0">
                <a:latin typeface="+mn-lt"/>
              </a:rPr>
              <a:t>	</a:t>
            </a:r>
            <a:r>
              <a:rPr lang="en-US" dirty="0" smtClean="0">
                <a:latin typeface="+mn-lt"/>
              </a:rPr>
              <a:t>GitHub</a:t>
            </a:r>
            <a:r>
              <a:rPr lang="en-US" dirty="0">
                <a:latin typeface="+mn-lt"/>
              </a:rPr>
              <a:t>: </a:t>
            </a:r>
            <a:r>
              <a:rPr lang="en-US" dirty="0">
                <a:latin typeface="+mn-lt"/>
                <a:hlinkClick r:id="rId4"/>
              </a:rPr>
              <a:t>https://</a:t>
            </a:r>
            <a:r>
              <a:rPr lang="en-US" dirty="0" smtClean="0">
                <a:latin typeface="+mn-lt"/>
                <a:hlinkClick r:id="rId4"/>
              </a:rPr>
              <a:t>github.com/aws/aws-dotnet-extensions-configuration</a:t>
            </a:r>
            <a:endParaRPr lang="en-US" dirty="0" smtClean="0">
              <a:latin typeface="+mn-lt"/>
            </a:endParaRPr>
          </a:p>
          <a:p>
            <a:pPr marL="457200" indent="-457200">
              <a:spcBef>
                <a:spcPts val="4200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latin typeface="+mn-lt"/>
              </a:rPr>
              <a:t>ASP.NET Core </a:t>
            </a:r>
            <a:r>
              <a:rPr lang="en-US" dirty="0" err="1" smtClean="0">
                <a:latin typeface="+mn-lt"/>
              </a:rPr>
              <a:t>DataProtection</a:t>
            </a:r>
            <a:r>
              <a:rPr lang="en-US" dirty="0" smtClean="0">
                <a:latin typeface="+mn-lt"/>
              </a:rPr>
              <a:t> Provider for </a:t>
            </a:r>
            <a:r>
              <a:rPr lang="en-US" dirty="0"/>
              <a:t>AWS </a:t>
            </a:r>
            <a:r>
              <a:rPr lang="en-US" dirty="0" smtClean="0"/>
              <a:t>SSM</a:t>
            </a:r>
            <a:r>
              <a:rPr lang="en-US" dirty="0" smtClean="0">
                <a:latin typeface="+mn-lt"/>
              </a:rPr>
              <a:t/>
            </a:r>
            <a:br>
              <a:rPr lang="en-US" dirty="0" smtClean="0">
                <a:latin typeface="+mn-lt"/>
              </a:rPr>
            </a:br>
            <a:r>
              <a:rPr lang="en-US" dirty="0" smtClean="0">
                <a:latin typeface="+mn-lt"/>
              </a:rPr>
              <a:t>	</a:t>
            </a:r>
            <a:r>
              <a:rPr lang="en-US" dirty="0" smtClean="0">
                <a:latin typeface="+mn-lt"/>
              </a:rPr>
              <a:t>GitHub</a:t>
            </a:r>
            <a:r>
              <a:rPr lang="en-US" dirty="0">
                <a:latin typeface="+mn-lt"/>
              </a:rPr>
              <a:t>: </a:t>
            </a:r>
            <a:r>
              <a:rPr lang="en-US" dirty="0">
                <a:latin typeface="+mn-lt"/>
                <a:hlinkClick r:id="rId5"/>
              </a:rPr>
              <a:t>https://</a:t>
            </a:r>
            <a:r>
              <a:rPr lang="en-US" dirty="0" smtClean="0">
                <a:latin typeface="+mn-lt"/>
                <a:hlinkClick r:id="rId5"/>
              </a:rPr>
              <a:t>github.com/aws/aws-ssm-data-protection-provider-for-aspnet</a:t>
            </a:r>
            <a:endParaRPr lang="en-US" dirty="0" smtClean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2403953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Revisiting the architecture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109956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5449517" y="271124"/>
            <a:ext cx="8774483" cy="3609692"/>
            <a:chOff x="5449517" y="271124"/>
            <a:chExt cx="8774483" cy="3609692"/>
          </a:xfrm>
        </p:grpSpPr>
        <p:sp>
          <p:nvSpPr>
            <p:cNvPr id="269" name="Rectangle 268"/>
            <p:cNvSpPr/>
            <p:nvPr/>
          </p:nvSpPr>
          <p:spPr bwMode="auto">
            <a:xfrm>
              <a:off x="5551714" y="337457"/>
              <a:ext cx="8672286" cy="354335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277" name="Group 276"/>
            <p:cNvGrpSpPr/>
            <p:nvPr/>
          </p:nvGrpSpPr>
          <p:grpSpPr>
            <a:xfrm>
              <a:off x="5449517" y="271124"/>
              <a:ext cx="8645260" cy="3516024"/>
              <a:chOff x="5449517" y="271124"/>
              <a:chExt cx="8645260" cy="3516024"/>
            </a:xfrm>
          </p:grpSpPr>
          <p:grpSp>
            <p:nvGrpSpPr>
              <p:cNvPr id="214" name="Group 213"/>
              <p:cNvGrpSpPr/>
              <p:nvPr/>
            </p:nvGrpSpPr>
            <p:grpSpPr>
              <a:xfrm>
                <a:off x="5691255" y="1512997"/>
                <a:ext cx="2150089" cy="2032057"/>
                <a:chOff x="3169596" y="1580744"/>
                <a:chExt cx="3216613" cy="3040033"/>
              </a:xfrm>
            </p:grpSpPr>
            <p:sp>
              <p:nvSpPr>
                <p:cNvPr id="215" name="Rectangle 214"/>
                <p:cNvSpPr/>
                <p:nvPr/>
              </p:nvSpPr>
              <p:spPr bwMode="auto">
                <a:xfrm>
                  <a:off x="3169596" y="1580744"/>
                  <a:ext cx="3216613" cy="3040033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dirty="0" smtClea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216" name="Graphic 19">
                  <a:extLst>
                    <a:ext uri="{FF2B5EF4-FFF2-40B4-BE49-F238E27FC236}">
                      <a16:creationId xmlns:a16="http://schemas.microsoft.com/office/drawing/2014/main" id="{39F24EEC-5C4F-7845-9A77-2155A203C2A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="" xmlns:asvg="http://schemas.microsoft.com/office/drawing/2016/SVG/main" r:embed="rId1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215803" y="1644381"/>
                  <a:ext cx="762000" cy="952500"/>
                </a:xfrm>
                <a:prstGeom prst="rect">
                  <a:avLst/>
                </a:prstGeom>
              </p:spPr>
            </p:pic>
          </p:grpSp>
          <p:sp>
            <p:nvSpPr>
              <p:cNvPr id="217" name="Right Arrow 216"/>
              <p:cNvSpPr/>
              <p:nvPr/>
            </p:nvSpPr>
            <p:spPr bwMode="auto">
              <a:xfrm rot="10800000">
                <a:off x="7450261" y="3074295"/>
                <a:ext cx="569205" cy="316592"/>
              </a:xfrm>
              <a:prstGeom prst="rightArrow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218" name="Group 217"/>
              <p:cNvGrpSpPr/>
              <p:nvPr/>
            </p:nvGrpSpPr>
            <p:grpSpPr>
              <a:xfrm>
                <a:off x="6303097" y="1578683"/>
                <a:ext cx="1220213" cy="461665"/>
                <a:chOff x="3112267" y="2629280"/>
                <a:chExt cx="3658540" cy="604664"/>
              </a:xfrm>
            </p:grpSpPr>
            <p:sp>
              <p:nvSpPr>
                <p:cNvPr id="219" name="Rectangle 218"/>
                <p:cNvSpPr/>
                <p:nvPr/>
              </p:nvSpPr>
              <p:spPr bwMode="auto">
                <a:xfrm>
                  <a:off x="3370634" y="2663321"/>
                  <a:ext cx="2879387" cy="498168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dirty="0" smtClea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20" name="TextBox 219"/>
                <p:cNvSpPr txBox="1"/>
                <p:nvPr/>
              </p:nvSpPr>
              <p:spPr>
                <a:xfrm>
                  <a:off x="3112267" y="2629280"/>
                  <a:ext cx="3658540" cy="604664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txBody>
                <a:bodyPr wrap="square" lIns="182880" tIns="146304" rIns="182880" bIns="146304" rtlCol="0">
                  <a:spAutoFit/>
                </a:bodyPr>
                <a:lstStyle/>
                <a:p>
                  <a:pPr>
                    <a:lnSpc>
                      <a:spcPct val="90000"/>
                    </a:lnSpc>
                    <a:spcAft>
                      <a:spcPts val="1800"/>
                    </a:spcAft>
                  </a:pPr>
                  <a:r>
                    <a:rPr lang="en-US" sz="1200" dirty="0" smtClean="0">
                      <a:gradFill>
                        <a:gsLst>
                          <a:gs pos="2917">
                            <a:schemeClr val="tx1"/>
                          </a:gs>
                          <a:gs pos="30000">
                            <a:schemeClr val="tx1"/>
                          </a:gs>
                        </a:gsLst>
                        <a:lin ang="5400000" scaled="0"/>
                      </a:gradFill>
                    </a:rPr>
                    <a:t>Job Queue</a:t>
                  </a:r>
                </a:p>
              </p:txBody>
            </p:sp>
          </p:grpSp>
          <p:grpSp>
            <p:nvGrpSpPr>
              <p:cNvPr id="265" name="Group 264"/>
              <p:cNvGrpSpPr/>
              <p:nvPr/>
            </p:nvGrpSpPr>
            <p:grpSpPr>
              <a:xfrm>
                <a:off x="8038615" y="3077263"/>
                <a:ext cx="1559570" cy="709885"/>
                <a:chOff x="8038615" y="3077263"/>
                <a:chExt cx="1559570" cy="709885"/>
              </a:xfrm>
            </p:grpSpPr>
            <p:sp>
              <p:nvSpPr>
                <p:cNvPr id="222" name="Rectangle 221"/>
                <p:cNvSpPr/>
                <p:nvPr/>
              </p:nvSpPr>
              <p:spPr bwMode="auto">
                <a:xfrm>
                  <a:off x="8038615" y="3077263"/>
                  <a:ext cx="1559570" cy="70988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dirty="0" smtClea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223" name="Graphic 15">
                  <a:extLst>
                    <a:ext uri="{FF2B5EF4-FFF2-40B4-BE49-F238E27FC236}">
                      <a16:creationId xmlns:a16="http://schemas.microsoft.com/office/drawing/2014/main" id="{4F9756E1-2CB8-7A4E-BAB5-F808AA99DCB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>
                  <a:extLst>
                    <a:ext uri="{96DAC541-7B7A-43D3-8B79-37D633B846F1}">
                      <asvg:svgBlip xmlns=""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077803" y="3113574"/>
                  <a:ext cx="500174" cy="625218"/>
                </a:xfrm>
                <a:prstGeom prst="rect">
                  <a:avLst/>
                </a:prstGeom>
              </p:spPr>
            </p:pic>
            <p:sp>
              <p:nvSpPr>
                <p:cNvPr id="224" name="TextBox 223"/>
                <p:cNvSpPr txBox="1"/>
                <p:nvPr/>
              </p:nvSpPr>
              <p:spPr>
                <a:xfrm>
                  <a:off x="8506860" y="3087661"/>
                  <a:ext cx="1041244" cy="627864"/>
                </a:xfrm>
                <a:prstGeom prst="rect">
                  <a:avLst/>
                </a:prstGeom>
                <a:noFill/>
              </p:spPr>
              <p:txBody>
                <a:bodyPr wrap="square" lIns="182880" tIns="146304" rIns="182880" bIns="146304" rtlCol="0">
                  <a:spAutoFit/>
                </a:bodyPr>
                <a:lstStyle/>
                <a:p>
                  <a:pPr>
                    <a:lnSpc>
                      <a:spcPct val="90000"/>
                    </a:lnSpc>
                    <a:spcAft>
                      <a:spcPts val="1800"/>
                    </a:spcAft>
                  </a:pPr>
                  <a:r>
                    <a:rPr lang="en-US" sz="1200" dirty="0" smtClean="0">
                      <a:gradFill>
                        <a:gsLst>
                          <a:gs pos="2917">
                            <a:schemeClr val="tx1"/>
                          </a:gs>
                          <a:gs pos="30000">
                            <a:schemeClr val="tx1"/>
                          </a:gs>
                        </a:gsLst>
                        <a:lin ang="5400000" scaled="0"/>
                      </a:gradFill>
                    </a:rPr>
                    <a:t>Container</a:t>
                  </a:r>
                  <a:br>
                    <a:rPr lang="en-US" sz="1200" dirty="0" smtClean="0">
                      <a:gradFill>
                        <a:gsLst>
                          <a:gs pos="2917">
                            <a:schemeClr val="tx1"/>
                          </a:gs>
                          <a:gs pos="30000">
                            <a:schemeClr val="tx1"/>
                          </a:gs>
                        </a:gsLst>
                        <a:lin ang="5400000" scaled="0"/>
                      </a:gradFill>
                    </a:rPr>
                  </a:br>
                  <a:r>
                    <a:rPr lang="en-US" sz="1200" dirty="0" smtClean="0">
                      <a:gradFill>
                        <a:gsLst>
                          <a:gs pos="2917">
                            <a:schemeClr val="tx1"/>
                          </a:gs>
                          <a:gs pos="30000">
                            <a:schemeClr val="tx1"/>
                          </a:gs>
                        </a:gsLst>
                        <a:lin ang="5400000" scaled="0"/>
                      </a:gradFill>
                    </a:rPr>
                    <a:t>Image</a:t>
                  </a:r>
                </a:p>
              </p:txBody>
            </p:sp>
          </p:grpSp>
          <p:sp>
            <p:nvSpPr>
              <p:cNvPr id="225" name="Right Arrow 224"/>
              <p:cNvSpPr/>
              <p:nvPr/>
            </p:nvSpPr>
            <p:spPr bwMode="auto">
              <a:xfrm>
                <a:off x="7735378" y="2349183"/>
                <a:ext cx="638716" cy="309745"/>
              </a:xfrm>
              <a:prstGeom prst="rightArrow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26" name="Right Arrow 225"/>
              <p:cNvSpPr/>
              <p:nvPr/>
            </p:nvSpPr>
            <p:spPr bwMode="auto">
              <a:xfrm>
                <a:off x="11781329" y="1280881"/>
                <a:ext cx="650944" cy="269744"/>
              </a:xfrm>
              <a:prstGeom prst="rightArrow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227" name="Group 226"/>
              <p:cNvGrpSpPr/>
              <p:nvPr/>
            </p:nvGrpSpPr>
            <p:grpSpPr>
              <a:xfrm>
                <a:off x="10887862" y="1821372"/>
                <a:ext cx="651146" cy="1691038"/>
                <a:chOff x="9359109" y="3572818"/>
                <a:chExt cx="651146" cy="2021828"/>
              </a:xfrm>
            </p:grpSpPr>
            <p:sp>
              <p:nvSpPr>
                <p:cNvPr id="228" name="Bent-Up Arrow 227"/>
                <p:cNvSpPr/>
                <p:nvPr/>
              </p:nvSpPr>
              <p:spPr bwMode="auto">
                <a:xfrm rot="5400000">
                  <a:off x="9288981" y="3642946"/>
                  <a:ext cx="789578" cy="649322"/>
                </a:xfrm>
                <a:prstGeom prst="bentUpArrow">
                  <a:avLst/>
                </a:prstGeom>
                <a:solidFill>
                  <a:schemeClr val="accent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dirty="0" smtClea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29" name="Bent-Up Arrow 228"/>
                <p:cNvSpPr/>
                <p:nvPr/>
              </p:nvSpPr>
              <p:spPr bwMode="auto">
                <a:xfrm rot="5400000">
                  <a:off x="8819947" y="4404338"/>
                  <a:ext cx="1731294" cy="649322"/>
                </a:xfrm>
                <a:prstGeom prst="bentUpArrow">
                  <a:avLst/>
                </a:prstGeom>
                <a:solidFill>
                  <a:schemeClr val="accent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dirty="0" smtClea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231" name="Rectangle 230"/>
              <p:cNvSpPr/>
              <p:nvPr/>
            </p:nvSpPr>
            <p:spPr bwMode="auto">
              <a:xfrm>
                <a:off x="9749081" y="598598"/>
                <a:ext cx="1669675" cy="5910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232" name="Graphic 59">
                <a:extLst>
                  <a:ext uri="{FF2B5EF4-FFF2-40B4-BE49-F238E27FC236}">
                    <a16:creationId xmlns:a16="http://schemas.microsoft.com/office/drawing/2014/main" id="{3CC7B2AC-8A77-CE42-9ECF-CBB706CC63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96DAC541-7B7A-43D3-8B79-37D633B846F1}">
                    <asvg:svgBlip xmlns=""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9770580" y="618216"/>
                <a:ext cx="397344" cy="496680"/>
              </a:xfrm>
              <a:prstGeom prst="rect">
                <a:avLst/>
              </a:prstGeom>
            </p:spPr>
          </p:pic>
          <p:sp>
            <p:nvSpPr>
              <p:cNvPr id="233" name="Rectangle 232"/>
              <p:cNvSpPr/>
              <p:nvPr/>
            </p:nvSpPr>
            <p:spPr bwMode="auto">
              <a:xfrm>
                <a:off x="9959627" y="874468"/>
                <a:ext cx="1638634" cy="60985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234" name="Graphic 59">
                <a:extLst>
                  <a:ext uri="{FF2B5EF4-FFF2-40B4-BE49-F238E27FC236}">
                    <a16:creationId xmlns:a16="http://schemas.microsoft.com/office/drawing/2014/main" id="{3CC7B2AC-8A77-CE42-9ECF-CBB706CC63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96DAC541-7B7A-43D3-8B79-37D633B846F1}">
                    <asvg:svgBlip xmlns=""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9981125" y="894086"/>
                <a:ext cx="408625" cy="510781"/>
              </a:xfrm>
              <a:prstGeom prst="rect">
                <a:avLst/>
              </a:prstGeom>
              <a:solidFill>
                <a:schemeClr val="bg1"/>
              </a:solidFill>
            </p:spPr>
          </p:pic>
          <p:sp>
            <p:nvSpPr>
              <p:cNvPr id="235" name="Rectangle 234"/>
              <p:cNvSpPr/>
              <p:nvPr/>
            </p:nvSpPr>
            <p:spPr bwMode="auto">
              <a:xfrm>
                <a:off x="10229598" y="1170263"/>
                <a:ext cx="1537547" cy="58993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236" name="Graphic 59">
                <a:extLst>
                  <a:ext uri="{FF2B5EF4-FFF2-40B4-BE49-F238E27FC236}">
                    <a16:creationId xmlns:a16="http://schemas.microsoft.com/office/drawing/2014/main" id="{3CC7B2AC-8A77-CE42-9ECF-CBB706CC63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96DAC541-7B7A-43D3-8B79-37D633B846F1}">
                    <asvg:svgBlip xmlns=""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10275822" y="1211734"/>
                <a:ext cx="421091" cy="526363"/>
              </a:xfrm>
              <a:prstGeom prst="rect">
                <a:avLst/>
              </a:prstGeom>
              <a:solidFill>
                <a:schemeClr val="bg1"/>
              </a:solidFill>
            </p:spPr>
          </p:pic>
          <p:sp>
            <p:nvSpPr>
              <p:cNvPr id="237" name="TextBox 236"/>
              <p:cNvSpPr txBox="1"/>
              <p:nvPr/>
            </p:nvSpPr>
            <p:spPr>
              <a:xfrm>
                <a:off x="10671652" y="1123457"/>
                <a:ext cx="1095493" cy="627864"/>
              </a:xfrm>
              <a:prstGeom prst="rect">
                <a:avLst/>
              </a:prstGeom>
              <a:noFill/>
            </p:spPr>
            <p:txBody>
              <a:bodyPr wrap="none" lIns="182880" tIns="146304" rIns="182880" bIns="146304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1800"/>
                  </a:spcAft>
                </a:pPr>
                <a:r>
                  <a:rPr lang="en-US" sz="1200" dirty="0" smtClean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Process</a:t>
                </a:r>
                <a:br>
                  <a:rPr lang="en-US" sz="1200" dirty="0" smtClean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</a:br>
                <a:r>
                  <a:rPr lang="en-US" sz="1200" dirty="0" smtClean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Tile Image</a:t>
                </a:r>
              </a:p>
            </p:txBody>
          </p:sp>
          <p:grpSp>
            <p:nvGrpSpPr>
              <p:cNvPr id="267" name="Group 266"/>
              <p:cNvGrpSpPr/>
              <p:nvPr/>
            </p:nvGrpSpPr>
            <p:grpSpPr>
              <a:xfrm>
                <a:off x="12446457" y="951740"/>
                <a:ext cx="1648320" cy="749114"/>
                <a:chOff x="12446457" y="951740"/>
                <a:chExt cx="1648320" cy="749114"/>
              </a:xfrm>
            </p:grpSpPr>
            <p:sp>
              <p:nvSpPr>
                <p:cNvPr id="239" name="Rectangle 238"/>
                <p:cNvSpPr/>
                <p:nvPr/>
              </p:nvSpPr>
              <p:spPr bwMode="auto">
                <a:xfrm>
                  <a:off x="12446457" y="951740"/>
                  <a:ext cx="1648320" cy="749114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dirty="0" smtClea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240" name="Graphic 132">
                  <a:extLst>
                    <a:ext uri="{FF2B5EF4-FFF2-40B4-BE49-F238E27FC236}">
                      <a16:creationId xmlns:a16="http://schemas.microsoft.com/office/drawing/2014/main" id="{F73DD8CF-3E81-4241-A79A-7CBAB59C22D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96DAC541-7B7A-43D3-8B79-37D633B846F1}">
                      <asvg:svgBlip xmlns="" xmlns:asvg="http://schemas.microsoft.com/office/drawing/2016/SVG/main" r:embed="rId6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472398" y="962037"/>
                  <a:ext cx="503663" cy="721917"/>
                </a:xfrm>
                <a:prstGeom prst="rect">
                  <a:avLst/>
                </a:prstGeom>
                <a:solidFill>
                  <a:schemeClr val="bg1"/>
                </a:solidFill>
              </p:spPr>
            </p:pic>
            <p:sp>
              <p:nvSpPr>
                <p:cNvPr id="241" name="TextBox 240"/>
                <p:cNvSpPr txBox="1"/>
                <p:nvPr/>
              </p:nvSpPr>
              <p:spPr>
                <a:xfrm>
                  <a:off x="12984858" y="988145"/>
                  <a:ext cx="1079485" cy="586314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lIns="182880" tIns="146304" rIns="182880" bIns="146304" rtlCol="0">
                  <a:spAutoFit/>
                </a:bodyPr>
                <a:lstStyle/>
                <a:p>
                  <a:pPr>
                    <a:lnSpc>
                      <a:spcPct val="90000"/>
                    </a:lnSpc>
                    <a:spcAft>
                      <a:spcPts val="1800"/>
                    </a:spcAft>
                  </a:pPr>
                  <a:r>
                    <a:rPr lang="en-US" sz="1050" dirty="0" smtClean="0">
                      <a:gradFill>
                        <a:gsLst>
                          <a:gs pos="2917">
                            <a:schemeClr val="tx1"/>
                          </a:gs>
                          <a:gs pos="30000">
                            <a:schemeClr val="tx1"/>
                          </a:gs>
                        </a:gsLst>
                        <a:lin ang="5400000" scaled="0"/>
                      </a:gradFill>
                    </a:rPr>
                    <a:t>Image</a:t>
                  </a:r>
                  <a:br>
                    <a:rPr lang="en-US" sz="1050" dirty="0" smtClean="0">
                      <a:gradFill>
                        <a:gsLst>
                          <a:gs pos="2917">
                            <a:schemeClr val="tx1"/>
                          </a:gs>
                          <a:gs pos="30000">
                            <a:schemeClr val="tx1"/>
                          </a:gs>
                        </a:gsLst>
                        <a:lin ang="5400000" scaled="0"/>
                      </a:gradFill>
                    </a:rPr>
                  </a:br>
                  <a:r>
                    <a:rPr lang="en-US" sz="1050" dirty="0" smtClean="0">
                      <a:gradFill>
                        <a:gsLst>
                          <a:gs pos="2917">
                            <a:schemeClr val="tx1"/>
                          </a:gs>
                          <a:gs pos="30000">
                            <a:schemeClr val="tx1"/>
                          </a:gs>
                        </a:gsLst>
                        <a:lin ang="5400000" scaled="0"/>
                      </a:gradFill>
                    </a:rPr>
                    <a:t>Moderation</a:t>
                  </a:r>
                </a:p>
              </p:txBody>
            </p:sp>
          </p:grpSp>
          <p:grpSp>
            <p:nvGrpSpPr>
              <p:cNvPr id="268" name="Group 267"/>
              <p:cNvGrpSpPr/>
              <p:nvPr/>
            </p:nvGrpSpPr>
            <p:grpSpPr>
              <a:xfrm>
                <a:off x="11572495" y="2136792"/>
                <a:ext cx="1444917" cy="1620647"/>
                <a:chOff x="11572495" y="2136792"/>
                <a:chExt cx="1444917" cy="1620647"/>
              </a:xfrm>
            </p:grpSpPr>
            <p:sp>
              <p:nvSpPr>
                <p:cNvPr id="247" name="Rectangle 246"/>
                <p:cNvSpPr/>
                <p:nvPr/>
              </p:nvSpPr>
              <p:spPr bwMode="auto">
                <a:xfrm>
                  <a:off x="11572495" y="2162620"/>
                  <a:ext cx="1444917" cy="77290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dirty="0" smtClea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248" name="Graphic 75">
                  <a:extLst>
                    <a:ext uri="{FF2B5EF4-FFF2-40B4-BE49-F238E27FC236}">
                      <a16:creationId xmlns:a16="http://schemas.microsoft.com/office/drawing/2014/main" id="{4A26D16D-645A-FF44-868A-D8CFF632BFB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5">
                  <a:extLst>
                    <a:ext uri="{96DAC541-7B7A-43D3-8B79-37D633B846F1}">
                      <asvg:svgBlip xmlns="" xmlns:asvg="http://schemas.microsoft.com/office/drawing/2016/SVG/main" r:embed="rId6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593592" y="2171730"/>
                  <a:ext cx="508507" cy="728860"/>
                </a:xfrm>
                <a:prstGeom prst="rect">
                  <a:avLst/>
                </a:prstGeom>
              </p:spPr>
            </p:pic>
            <p:sp>
              <p:nvSpPr>
                <p:cNvPr id="249" name="TextBox 248"/>
                <p:cNvSpPr txBox="1"/>
                <p:nvPr/>
              </p:nvSpPr>
              <p:spPr>
                <a:xfrm>
                  <a:off x="11982833" y="2136792"/>
                  <a:ext cx="1034579" cy="627864"/>
                </a:xfrm>
                <a:prstGeom prst="rect">
                  <a:avLst/>
                </a:prstGeom>
                <a:noFill/>
              </p:spPr>
              <p:txBody>
                <a:bodyPr wrap="none" lIns="182880" tIns="146304" rIns="182880" bIns="146304" rtlCol="0">
                  <a:spAutoFit/>
                </a:bodyPr>
                <a:lstStyle/>
                <a:p>
                  <a:pPr>
                    <a:lnSpc>
                      <a:spcPct val="90000"/>
                    </a:lnSpc>
                    <a:spcAft>
                      <a:spcPts val="1800"/>
                    </a:spcAft>
                  </a:pPr>
                  <a:r>
                    <a:rPr lang="en-US" sz="1200" dirty="0" smtClean="0">
                      <a:gradFill>
                        <a:gsLst>
                          <a:gs pos="2917">
                            <a:schemeClr val="tx1"/>
                          </a:gs>
                          <a:gs pos="30000">
                            <a:schemeClr val="tx1"/>
                          </a:gs>
                        </a:gsLst>
                        <a:lin ang="5400000" scaled="0"/>
                      </a:gradFill>
                    </a:rPr>
                    <a:t>Tile Color</a:t>
                  </a:r>
                  <a:br>
                    <a:rPr lang="en-US" sz="1200" dirty="0" smtClean="0">
                      <a:gradFill>
                        <a:gsLst>
                          <a:gs pos="2917">
                            <a:schemeClr val="tx1"/>
                          </a:gs>
                          <a:gs pos="30000">
                            <a:schemeClr val="tx1"/>
                          </a:gs>
                        </a:gsLst>
                        <a:lin ang="5400000" scaled="0"/>
                      </a:gradFill>
                    </a:rPr>
                  </a:br>
                  <a:r>
                    <a:rPr lang="en-US" sz="1200" dirty="0" smtClean="0">
                      <a:gradFill>
                        <a:gsLst>
                          <a:gs pos="2917">
                            <a:schemeClr val="tx1"/>
                          </a:gs>
                          <a:gs pos="30000">
                            <a:schemeClr val="tx1"/>
                          </a:gs>
                        </a:gsLst>
                        <a:lin ang="5400000" scaled="0"/>
                      </a:gradFill>
                    </a:rPr>
                    <a:t>Data</a:t>
                  </a:r>
                </a:p>
              </p:txBody>
            </p:sp>
            <p:sp>
              <p:nvSpPr>
                <p:cNvPr id="244" name="Rectangle 243"/>
                <p:cNvSpPr/>
                <p:nvPr/>
              </p:nvSpPr>
              <p:spPr bwMode="auto">
                <a:xfrm>
                  <a:off x="11572495" y="3067776"/>
                  <a:ext cx="1444917" cy="6896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dirty="0" smtClea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245" name="Graphic 2">
                  <a:extLst>
                    <a:ext uri="{FF2B5EF4-FFF2-40B4-BE49-F238E27FC236}">
                      <a16:creationId xmlns:a16="http://schemas.microsoft.com/office/drawing/2014/main" id="{C94D5BFE-0F9C-114D-8DB9-6E4CBB80479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7">
                  <a:extLst>
                    <a:ext uri="{96DAC541-7B7A-43D3-8B79-37D633B846F1}">
                      <asvg:svgBlip xmlns="" xmlns:asvg="http://schemas.microsoft.com/office/drawing/2016/SVG/main" r:embed="rId6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603182" y="3104043"/>
                  <a:ext cx="498918" cy="623648"/>
                </a:xfrm>
                <a:prstGeom prst="rect">
                  <a:avLst/>
                </a:prstGeom>
              </p:spPr>
            </p:pic>
            <p:sp>
              <p:nvSpPr>
                <p:cNvPr id="246" name="TextBox 245"/>
                <p:cNvSpPr txBox="1"/>
                <p:nvPr/>
              </p:nvSpPr>
              <p:spPr>
                <a:xfrm>
                  <a:off x="12001140" y="3074295"/>
                  <a:ext cx="890635" cy="609441"/>
                </a:xfrm>
                <a:prstGeom prst="rect">
                  <a:avLst/>
                </a:prstGeom>
                <a:noFill/>
              </p:spPr>
              <p:txBody>
                <a:bodyPr wrap="none" lIns="182880" tIns="146304" rIns="182880" bIns="146304" rtlCol="0">
                  <a:spAutoFit/>
                </a:bodyPr>
                <a:lstStyle/>
                <a:p>
                  <a:pPr>
                    <a:lnSpc>
                      <a:spcPct val="90000"/>
                    </a:lnSpc>
                    <a:spcAft>
                      <a:spcPts val="1800"/>
                    </a:spcAft>
                  </a:pPr>
                  <a:r>
                    <a:rPr lang="en-US" sz="1200" dirty="0" smtClean="0">
                      <a:gradFill>
                        <a:gsLst>
                          <a:gs pos="2917">
                            <a:schemeClr val="tx1"/>
                          </a:gs>
                          <a:gs pos="30000">
                            <a:schemeClr val="tx1"/>
                          </a:gs>
                        </a:gsLst>
                        <a:lin ang="5400000" scaled="0"/>
                      </a:gradFill>
                    </a:rPr>
                    <a:t>Tile</a:t>
                  </a:r>
                  <a:br>
                    <a:rPr lang="en-US" sz="1200" dirty="0" smtClean="0">
                      <a:gradFill>
                        <a:gsLst>
                          <a:gs pos="2917">
                            <a:schemeClr val="tx1"/>
                          </a:gs>
                          <a:gs pos="30000">
                            <a:schemeClr val="tx1"/>
                          </a:gs>
                        </a:gsLst>
                        <a:lin ang="5400000" scaled="0"/>
                      </a:gradFill>
                    </a:rPr>
                  </a:br>
                  <a:r>
                    <a:rPr lang="en-US" sz="1200" dirty="0" smtClean="0">
                      <a:gradFill>
                        <a:gsLst>
                          <a:gs pos="2917">
                            <a:schemeClr val="tx1"/>
                          </a:gs>
                          <a:gs pos="30000">
                            <a:schemeClr val="tx1"/>
                          </a:gs>
                        </a:gsLst>
                        <a:lin ang="5400000" scaled="0"/>
                      </a:gradFill>
                    </a:rPr>
                    <a:t>Storage</a:t>
                  </a:r>
                </a:p>
              </p:txBody>
            </p:sp>
          </p:grpSp>
          <p:grpSp>
            <p:nvGrpSpPr>
              <p:cNvPr id="250" name="Group 249"/>
              <p:cNvGrpSpPr/>
              <p:nvPr/>
            </p:nvGrpSpPr>
            <p:grpSpPr>
              <a:xfrm>
                <a:off x="6130927" y="2086660"/>
                <a:ext cx="1319334" cy="1210180"/>
                <a:chOff x="4224615" y="2295685"/>
                <a:chExt cx="1742467" cy="1598305"/>
              </a:xfrm>
            </p:grpSpPr>
            <p:grpSp>
              <p:nvGrpSpPr>
                <p:cNvPr id="251" name="Group 250"/>
                <p:cNvGrpSpPr/>
                <p:nvPr/>
              </p:nvGrpSpPr>
              <p:grpSpPr>
                <a:xfrm>
                  <a:off x="4224615" y="2546292"/>
                  <a:ext cx="1742467" cy="1347698"/>
                  <a:chOff x="4224615" y="2546292"/>
                  <a:chExt cx="1742467" cy="1347698"/>
                </a:xfrm>
              </p:grpSpPr>
              <p:pic>
                <p:nvPicPr>
                  <p:cNvPr id="255" name="Graphic 98">
                    <a:extLst>
                      <a:ext uri="{FF2B5EF4-FFF2-40B4-BE49-F238E27FC236}">
                        <a16:creationId xmlns:a16="http://schemas.microsoft.com/office/drawing/2014/main" id="{2E465156-B19E-5C4E-81BB-8793FDA6B2D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9">
                    <a:extLst>
                      <a:ext uri="{96DAC541-7B7A-43D3-8B79-37D633B846F1}">
                        <asvg:svgBlip xmlns="" xmlns:asvg="http://schemas.microsoft.com/office/drawing/2016/SVG/main" r:embed="rId3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224615" y="2546292"/>
                    <a:ext cx="972882" cy="757692"/>
                  </a:xfrm>
                  <a:prstGeom prst="rect">
                    <a:avLst/>
                  </a:prstGeom>
                </p:spPr>
              </p:pic>
              <p:pic>
                <p:nvPicPr>
                  <p:cNvPr id="256" name="Graphic 98">
                    <a:extLst>
                      <a:ext uri="{FF2B5EF4-FFF2-40B4-BE49-F238E27FC236}">
                        <a16:creationId xmlns:a16="http://schemas.microsoft.com/office/drawing/2014/main" id="{2E465156-B19E-5C4E-81BB-8793FDA6B2D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9">
                    <a:extLst>
                      <a:ext uri="{96DAC541-7B7A-43D3-8B79-37D633B846F1}">
                        <asvg:svgBlip xmlns="" xmlns:asvg="http://schemas.microsoft.com/office/drawing/2016/SVG/main" r:embed="rId3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628428" y="2846946"/>
                    <a:ext cx="972882" cy="757692"/>
                  </a:xfrm>
                  <a:prstGeom prst="rect">
                    <a:avLst/>
                  </a:prstGeom>
                </p:spPr>
              </p:pic>
              <p:pic>
                <p:nvPicPr>
                  <p:cNvPr id="257" name="Graphic 98">
                    <a:extLst>
                      <a:ext uri="{FF2B5EF4-FFF2-40B4-BE49-F238E27FC236}">
                        <a16:creationId xmlns:a16="http://schemas.microsoft.com/office/drawing/2014/main" id="{2E465156-B19E-5C4E-81BB-8793FDA6B2D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9">
                    <a:extLst>
                      <a:ext uri="{96DAC541-7B7A-43D3-8B79-37D633B846F1}">
                        <asvg:svgBlip xmlns="" xmlns:asvg="http://schemas.microsoft.com/office/drawing/2016/SVG/main" r:embed="rId3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994200" y="3136298"/>
                    <a:ext cx="972882" cy="757692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252" name="Down Arrow 251"/>
                <p:cNvSpPr/>
                <p:nvPr/>
              </p:nvSpPr>
              <p:spPr bwMode="auto">
                <a:xfrm>
                  <a:off x="4547764" y="2316401"/>
                  <a:ext cx="257783" cy="201926"/>
                </a:xfrm>
                <a:prstGeom prst="downArrow">
                  <a:avLst/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dirty="0" smtClea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53" name="Down Arrow 252"/>
                <p:cNvSpPr/>
                <p:nvPr/>
              </p:nvSpPr>
              <p:spPr bwMode="auto">
                <a:xfrm>
                  <a:off x="5258293" y="2343399"/>
                  <a:ext cx="257783" cy="445320"/>
                </a:xfrm>
                <a:prstGeom prst="downArrow">
                  <a:avLst/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dirty="0" smtClea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54" name="Down Arrow 253"/>
                <p:cNvSpPr/>
                <p:nvPr/>
              </p:nvSpPr>
              <p:spPr bwMode="auto">
                <a:xfrm>
                  <a:off x="5666767" y="2295685"/>
                  <a:ext cx="257783" cy="798313"/>
                </a:xfrm>
                <a:prstGeom prst="downArrow">
                  <a:avLst/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dirty="0" smtClea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30" name="Group 29"/>
              <p:cNvGrpSpPr/>
              <p:nvPr/>
            </p:nvGrpSpPr>
            <p:grpSpPr>
              <a:xfrm>
                <a:off x="8413004" y="2114741"/>
                <a:ext cx="1420083" cy="627310"/>
                <a:chOff x="8413004" y="2114741"/>
                <a:chExt cx="1420083" cy="627310"/>
              </a:xfrm>
            </p:grpSpPr>
            <p:sp>
              <p:nvSpPr>
                <p:cNvPr id="259" name="Rectangle 258"/>
                <p:cNvSpPr/>
                <p:nvPr/>
              </p:nvSpPr>
              <p:spPr bwMode="auto">
                <a:xfrm>
                  <a:off x="8413004" y="2114741"/>
                  <a:ext cx="1420083" cy="62731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dirty="0" smtClea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260" name="Graphic 2">
                  <a:extLst>
                    <a:ext uri="{FF2B5EF4-FFF2-40B4-BE49-F238E27FC236}">
                      <a16:creationId xmlns:a16="http://schemas.microsoft.com/office/drawing/2014/main" id="{C94D5BFE-0F9C-114D-8DB9-6E4CBB80479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7">
                  <a:extLst>
                    <a:ext uri="{96DAC541-7B7A-43D3-8B79-37D633B846F1}">
                      <asvg:svgBlip xmlns="" xmlns:asvg="http://schemas.microsoft.com/office/drawing/2016/SVG/main" r:embed="rId6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438624" y="2145021"/>
                  <a:ext cx="444743" cy="555928"/>
                </a:xfrm>
                <a:prstGeom prst="rect">
                  <a:avLst/>
                </a:prstGeom>
                <a:solidFill>
                  <a:schemeClr val="bg1"/>
                </a:solidFill>
              </p:spPr>
            </p:pic>
            <p:sp>
              <p:nvSpPr>
                <p:cNvPr id="261" name="TextBox 260"/>
                <p:cNvSpPr txBox="1"/>
                <p:nvPr/>
              </p:nvSpPr>
              <p:spPr>
                <a:xfrm>
                  <a:off x="8912854" y="2128879"/>
                  <a:ext cx="866260" cy="600164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lIns="182880" tIns="146304" rIns="182880" bIns="146304" rtlCol="0">
                  <a:spAutoFit/>
                </a:bodyPr>
                <a:lstStyle/>
                <a:p>
                  <a:pPr>
                    <a:lnSpc>
                      <a:spcPct val="90000"/>
                    </a:lnSpc>
                    <a:spcAft>
                      <a:spcPts val="1800"/>
                    </a:spcAft>
                  </a:pPr>
                  <a:r>
                    <a:rPr lang="en-US" sz="1100" dirty="0" smtClean="0">
                      <a:gradFill>
                        <a:gsLst>
                          <a:gs pos="2917">
                            <a:schemeClr val="tx1"/>
                          </a:gs>
                          <a:gs pos="30000">
                            <a:schemeClr val="tx1"/>
                          </a:gs>
                        </a:gsLst>
                        <a:lin ang="5400000" scaled="0"/>
                      </a:gradFill>
                    </a:rPr>
                    <a:t>Image</a:t>
                  </a:r>
                  <a:br>
                    <a:rPr lang="en-US" sz="1100" dirty="0" smtClean="0">
                      <a:gradFill>
                        <a:gsLst>
                          <a:gs pos="2917">
                            <a:schemeClr val="tx1"/>
                          </a:gs>
                          <a:gs pos="30000">
                            <a:schemeClr val="tx1"/>
                          </a:gs>
                        </a:gsLst>
                        <a:lin ang="5400000" scaled="0"/>
                      </a:gradFill>
                    </a:rPr>
                  </a:br>
                  <a:r>
                    <a:rPr lang="en-US" sz="1100" dirty="0" smtClean="0">
                      <a:gradFill>
                        <a:gsLst>
                          <a:gs pos="2917">
                            <a:schemeClr val="tx1"/>
                          </a:gs>
                          <a:gs pos="30000">
                            <a:schemeClr val="tx1"/>
                          </a:gs>
                        </a:gsLst>
                        <a:lin ang="5400000" scaled="0"/>
                      </a:gradFill>
                    </a:rPr>
                    <a:t>upload</a:t>
                  </a:r>
                  <a:endParaRPr lang="en-US" sz="1200" dirty="0" smtClean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endParaRPr>
                </a:p>
              </p:txBody>
            </p:sp>
          </p:grpSp>
          <p:sp>
            <p:nvSpPr>
              <p:cNvPr id="262" name="Lightning Bolt 261"/>
              <p:cNvSpPr/>
              <p:nvPr/>
            </p:nvSpPr>
            <p:spPr bwMode="auto">
              <a:xfrm rot="15344842">
                <a:off x="9601469" y="1562463"/>
                <a:ext cx="554019" cy="680936"/>
              </a:xfrm>
              <a:prstGeom prst="lightningBolt">
                <a:avLst/>
              </a:prstGeom>
              <a:solidFill>
                <a:srgbClr val="FFC00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28" name="TextBox 127"/>
              <p:cNvSpPr txBox="1"/>
              <p:nvPr/>
            </p:nvSpPr>
            <p:spPr>
              <a:xfrm>
                <a:off x="5449517" y="271124"/>
                <a:ext cx="1682192" cy="572464"/>
              </a:xfrm>
              <a:prstGeom prst="rect">
                <a:avLst/>
              </a:prstGeom>
              <a:noFill/>
            </p:spPr>
            <p:txBody>
              <a:bodyPr wrap="none" lIns="182880" tIns="146304" rIns="182880" bIns="146304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1800"/>
                  </a:spcAft>
                </a:pPr>
                <a:r>
                  <a:rPr lang="en-US" sz="2000" dirty="0" smtClean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Tile Gallery</a:t>
                </a:r>
              </a:p>
            </p:txBody>
          </p:sp>
        </p:grpSp>
      </p:grpSp>
      <p:grpSp>
        <p:nvGrpSpPr>
          <p:cNvPr id="13" name="Group 12"/>
          <p:cNvGrpSpPr/>
          <p:nvPr/>
        </p:nvGrpSpPr>
        <p:grpSpPr>
          <a:xfrm>
            <a:off x="5510653" y="4012319"/>
            <a:ext cx="8742376" cy="3321024"/>
            <a:chOff x="5510653" y="4012319"/>
            <a:chExt cx="8742376" cy="3321024"/>
          </a:xfrm>
        </p:grpSpPr>
        <p:sp>
          <p:nvSpPr>
            <p:cNvPr id="273" name="Rectangle 272"/>
            <p:cNvSpPr/>
            <p:nvPr/>
          </p:nvSpPr>
          <p:spPr bwMode="auto">
            <a:xfrm>
              <a:off x="5551714" y="4012319"/>
              <a:ext cx="8701315" cy="332102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272" name="Group 271"/>
            <p:cNvGrpSpPr/>
            <p:nvPr/>
          </p:nvGrpSpPr>
          <p:grpSpPr>
            <a:xfrm>
              <a:off x="5510653" y="4213486"/>
              <a:ext cx="8310926" cy="2929327"/>
              <a:chOff x="5510653" y="4213486"/>
              <a:chExt cx="8310926" cy="2929327"/>
            </a:xfrm>
          </p:grpSpPr>
          <p:sp>
            <p:nvSpPr>
              <p:cNvPr id="43" name="Rectangle 42"/>
              <p:cNvSpPr/>
              <p:nvPr/>
            </p:nvSpPr>
            <p:spPr bwMode="auto">
              <a:xfrm>
                <a:off x="7669311" y="5315795"/>
                <a:ext cx="4623565" cy="182701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44" name="Graphic 13">
                <a:extLst>
                  <a:ext uri="{FF2B5EF4-FFF2-40B4-BE49-F238E27FC236}">
                    <a16:creationId xmlns:a16="http://schemas.microsoft.com/office/drawing/2014/main" id="{4B978A46-E50A-894A-BC86-7B37F99F63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0">
                <a:extLst>
                  <a:ext uri="{96DAC541-7B7A-43D3-8B79-37D633B846F1}">
                    <asvg:svgBlip xmlns:asvg="http://schemas.microsoft.com/office/drawing/2016/SVG/main" xmlns="" r:embed="rId12"/>
                  </a:ext>
                </a:extLst>
              </a:blip>
              <a:stretch>
                <a:fillRect/>
              </a:stretch>
            </p:blipFill>
            <p:spPr>
              <a:xfrm>
                <a:off x="7701525" y="5342915"/>
                <a:ext cx="499078" cy="744656"/>
              </a:xfrm>
              <a:prstGeom prst="rect">
                <a:avLst/>
              </a:prstGeom>
            </p:spPr>
          </p:pic>
          <p:grpSp>
            <p:nvGrpSpPr>
              <p:cNvPr id="45" name="Group 44"/>
              <p:cNvGrpSpPr/>
              <p:nvPr/>
            </p:nvGrpSpPr>
            <p:grpSpPr>
              <a:xfrm>
                <a:off x="9133344" y="4675529"/>
                <a:ext cx="1321753" cy="1834917"/>
                <a:chOff x="4894606" y="1666329"/>
                <a:chExt cx="2447925" cy="3722232"/>
              </a:xfrm>
            </p:grpSpPr>
            <p:grpSp>
              <p:nvGrpSpPr>
                <p:cNvPr id="46" name="Group 45"/>
                <p:cNvGrpSpPr/>
                <p:nvPr/>
              </p:nvGrpSpPr>
              <p:grpSpPr>
                <a:xfrm>
                  <a:off x="5615872" y="1666329"/>
                  <a:ext cx="1726659" cy="1045723"/>
                  <a:chOff x="3813243" y="5554494"/>
                  <a:chExt cx="1726659" cy="1045723"/>
                </a:xfrm>
              </p:grpSpPr>
              <p:sp>
                <p:nvSpPr>
                  <p:cNvPr id="54" name="Rectangle 53"/>
                  <p:cNvSpPr/>
                  <p:nvPr/>
                </p:nvSpPr>
                <p:spPr bwMode="auto">
                  <a:xfrm>
                    <a:off x="3813243" y="5554494"/>
                    <a:ext cx="1726659" cy="1045723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32472" fontAlgn="base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400" dirty="0" smtClean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pic>
                <p:nvPicPr>
                  <p:cNvPr id="52" name="Graphic 21">
                    <a:extLst>
                      <a:ext uri="{FF2B5EF4-FFF2-40B4-BE49-F238E27FC236}">
                        <a16:creationId xmlns:a16="http://schemas.microsoft.com/office/drawing/2014/main" id="{312CE227-7B0B-134D-A8D7-4AEA19FF7E6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1">
                    <a:extLst>
                      <a:ext uri="{96DAC541-7B7A-43D3-8B79-37D633B846F1}">
                        <asvg:svgBlip xmlns="" xmlns:asvg="http://schemas.microsoft.com/office/drawing/2016/SVG/main" r:embed="rId19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818382" y="5819823"/>
                    <a:ext cx="559831" cy="559833"/>
                  </a:xfrm>
                  <a:prstGeom prst="rect">
                    <a:avLst/>
                  </a:prstGeom>
                </p:spPr>
              </p:pic>
              <p:pic>
                <p:nvPicPr>
                  <p:cNvPr id="53" name="Graphic 82">
                    <a:extLst>
                      <a:ext uri="{FF2B5EF4-FFF2-40B4-BE49-F238E27FC236}">
                        <a16:creationId xmlns:a16="http://schemas.microsoft.com/office/drawing/2014/main" id="{2B05DD6C-F855-D840-A735-6649674A38D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2">
                    <a:extLst>
                      <a:ext uri="{96DAC541-7B7A-43D3-8B79-37D633B846F1}">
                        <asvg:svgBlip xmlns="" xmlns:asvg="http://schemas.microsoft.com/office/drawing/2016/SVG/main" r:embed="rId74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111299" y="5819823"/>
                    <a:ext cx="571501" cy="571499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47" name="Group 46">
                  <a:extLst>
                    <a:ext uri="{FF2B5EF4-FFF2-40B4-BE49-F238E27FC236}">
                      <a16:creationId xmlns:a16="http://schemas.microsoft.com/office/drawing/2014/main" id="{8C637E71-652D-A24A-ADF8-26F137078D80}"/>
                    </a:ext>
                  </a:extLst>
                </p:cNvPr>
                <p:cNvGrpSpPr/>
                <p:nvPr/>
              </p:nvGrpSpPr>
              <p:grpSpPr>
                <a:xfrm>
                  <a:off x="5584587" y="4339102"/>
                  <a:ext cx="1072750" cy="1049459"/>
                  <a:chOff x="5559625" y="3143250"/>
                  <a:chExt cx="1072750" cy="1049459"/>
                </a:xfrm>
              </p:grpSpPr>
              <p:pic>
                <p:nvPicPr>
                  <p:cNvPr id="50" name="Graphic 6">
                    <a:extLst>
                      <a:ext uri="{FF2B5EF4-FFF2-40B4-BE49-F238E27FC236}">
                        <a16:creationId xmlns:a16="http://schemas.microsoft.com/office/drawing/2014/main" id="{4688A8FB-694A-8440-A65E-EA783A9835F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5">
                    <a:extLst>
                      <a:ext uri="{96DAC541-7B7A-43D3-8B79-37D633B846F1}">
                        <asvg:svgBlip xmlns:asvg="http://schemas.microsoft.com/office/drawing/2016/SVG/main" xmlns="" r:embed="rId2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810250" y="3143250"/>
                    <a:ext cx="571500" cy="571500"/>
                  </a:xfrm>
                  <a:prstGeom prst="rect">
                    <a:avLst/>
                  </a:prstGeom>
                </p:spPr>
              </p:pic>
              <p:sp>
                <p:nvSpPr>
                  <p:cNvPr id="51" name="TextBox 50">
                    <a:extLst>
                      <a:ext uri="{FF2B5EF4-FFF2-40B4-BE49-F238E27FC236}">
                        <a16:creationId xmlns:a16="http://schemas.microsoft.com/office/drawing/2014/main" id="{92EA3CAD-7793-404F-B179-C9799EF46787}"/>
                      </a:ext>
                    </a:extLst>
                  </p:cNvPr>
                  <p:cNvSpPr txBox="1"/>
                  <p:nvPr/>
                </p:nvSpPr>
                <p:spPr>
                  <a:xfrm>
                    <a:off x="5559625" y="3761822"/>
                    <a:ext cx="1072750" cy="43088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100" dirty="0" smtClean="0">
                        <a:solidFill>
                          <a:srgbClr val="232F3E"/>
                        </a:solidFill>
                      </a:rPr>
                      <a:t>Select Tiles</a:t>
                    </a:r>
                    <a:br>
                      <a:rPr lang="en-US" sz="1100" dirty="0" smtClean="0">
                        <a:solidFill>
                          <a:srgbClr val="232F3E"/>
                        </a:solidFill>
                      </a:rPr>
                    </a:br>
                    <a:r>
                      <a:rPr lang="en-US" sz="1100" dirty="0" smtClean="0">
                        <a:solidFill>
                          <a:srgbClr val="232F3E"/>
                        </a:solidFill>
                      </a:rPr>
                      <a:t>(F#)</a:t>
                    </a:r>
                    <a:endParaRPr lang="en-US" sz="1100" dirty="0">
                      <a:solidFill>
                        <a:srgbClr val="232F3E"/>
                      </a:solidFill>
                    </a:endParaRPr>
                  </a:p>
                </p:txBody>
              </p:sp>
            </p:grpSp>
            <p:sp>
              <p:nvSpPr>
                <p:cNvPr id="48" name="Down Arrow 47"/>
                <p:cNvSpPr/>
                <p:nvPr/>
              </p:nvSpPr>
              <p:spPr bwMode="auto">
                <a:xfrm>
                  <a:off x="6120152" y="2810716"/>
                  <a:ext cx="136187" cy="1467828"/>
                </a:xfrm>
                <a:prstGeom prst="downArrow">
                  <a:avLst/>
                </a:prstGeom>
                <a:solidFill>
                  <a:schemeClr val="accent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dirty="0" smtClea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9" name="Right Arrow 48"/>
                <p:cNvSpPr/>
                <p:nvPr/>
              </p:nvSpPr>
              <p:spPr bwMode="auto">
                <a:xfrm>
                  <a:off x="4894606" y="4541191"/>
                  <a:ext cx="860897" cy="165370"/>
                </a:xfrm>
                <a:prstGeom prst="rightArrow">
                  <a:avLst/>
                </a:prstGeom>
                <a:solidFill>
                  <a:schemeClr val="accent5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dirty="0" smtClea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56" name="Group 55"/>
              <p:cNvGrpSpPr/>
              <p:nvPr/>
            </p:nvGrpSpPr>
            <p:grpSpPr>
              <a:xfrm>
                <a:off x="10004258" y="5357234"/>
                <a:ext cx="1455983" cy="1773197"/>
                <a:chOff x="6615097" y="3115436"/>
                <a:chExt cx="1866224" cy="3436951"/>
              </a:xfrm>
            </p:grpSpPr>
            <p:grpSp>
              <p:nvGrpSpPr>
                <p:cNvPr id="57" name="Group 56"/>
                <p:cNvGrpSpPr/>
                <p:nvPr/>
              </p:nvGrpSpPr>
              <p:grpSpPr>
                <a:xfrm>
                  <a:off x="6615097" y="3489578"/>
                  <a:ext cx="1032460" cy="2364307"/>
                  <a:chOff x="6618368" y="3170191"/>
                  <a:chExt cx="1032460" cy="2364307"/>
                </a:xfrm>
              </p:grpSpPr>
              <p:sp>
                <p:nvSpPr>
                  <p:cNvPr id="69" name="Right Arrow 68"/>
                  <p:cNvSpPr/>
                  <p:nvPr/>
                </p:nvSpPr>
                <p:spPr bwMode="auto">
                  <a:xfrm>
                    <a:off x="6618368" y="4287448"/>
                    <a:ext cx="1002046" cy="171731"/>
                  </a:xfrm>
                  <a:prstGeom prst="rightArrow">
                    <a:avLst/>
                  </a:prstGeom>
                  <a:solidFill>
                    <a:schemeClr val="accent5"/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32472" fontAlgn="base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400" dirty="0" smtClean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70" name="Bent-Up Arrow 69"/>
                  <p:cNvSpPr/>
                  <p:nvPr/>
                </p:nvSpPr>
                <p:spPr bwMode="auto">
                  <a:xfrm rot="5400000" flipH="1">
                    <a:off x="6641307" y="3326478"/>
                    <a:ext cx="1158617" cy="846044"/>
                  </a:xfrm>
                  <a:prstGeom prst="bentUpArrow">
                    <a:avLst>
                      <a:gd name="adj1" fmla="val 10047"/>
                      <a:gd name="adj2" fmla="val 9190"/>
                      <a:gd name="adj3" fmla="val 14652"/>
                    </a:avLst>
                  </a:prstGeom>
                  <a:solidFill>
                    <a:schemeClr val="accent5"/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32472" fontAlgn="base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400" dirty="0" smtClean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71" name="Bent-Up Arrow 70"/>
                  <p:cNvSpPr/>
                  <p:nvPr/>
                </p:nvSpPr>
                <p:spPr bwMode="auto">
                  <a:xfrm rot="16200000" flipH="1" flipV="1">
                    <a:off x="6648497" y="4532168"/>
                    <a:ext cx="1158617" cy="846044"/>
                  </a:xfrm>
                  <a:prstGeom prst="bentUpArrow">
                    <a:avLst>
                      <a:gd name="adj1" fmla="val 10047"/>
                      <a:gd name="adj2" fmla="val 9190"/>
                      <a:gd name="adj3" fmla="val 14652"/>
                    </a:avLst>
                  </a:prstGeom>
                  <a:solidFill>
                    <a:schemeClr val="accent5"/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32472" fontAlgn="base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400" dirty="0" smtClean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</p:grpSp>
            <p:grpSp>
              <p:nvGrpSpPr>
                <p:cNvPr id="58" name="Group 57"/>
                <p:cNvGrpSpPr/>
                <p:nvPr/>
              </p:nvGrpSpPr>
              <p:grpSpPr>
                <a:xfrm>
                  <a:off x="7408570" y="3115436"/>
                  <a:ext cx="1072751" cy="3436951"/>
                  <a:chOff x="7411841" y="2796049"/>
                  <a:chExt cx="1072751" cy="3436951"/>
                </a:xfrm>
              </p:grpSpPr>
              <p:sp>
                <p:nvSpPr>
                  <p:cNvPr id="68" name="TextBox 67">
                    <a:extLst>
                      <a:ext uri="{FF2B5EF4-FFF2-40B4-BE49-F238E27FC236}">
                        <a16:creationId xmlns:a16="http://schemas.microsoft.com/office/drawing/2014/main" id="{92EA3CAD-7793-404F-B179-C9799EF46787}"/>
                      </a:ext>
                    </a:extLst>
                  </p:cNvPr>
                  <p:cNvSpPr txBox="1"/>
                  <p:nvPr/>
                </p:nvSpPr>
                <p:spPr>
                  <a:xfrm>
                    <a:off x="7411842" y="3583964"/>
                    <a:ext cx="1072750" cy="53068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100" dirty="0" smtClean="0">
                        <a:solidFill>
                          <a:srgbClr val="232F3E"/>
                        </a:solidFill>
                      </a:rPr>
                      <a:t>Small</a:t>
                    </a:r>
                    <a:endParaRPr lang="en-US" sz="1100" dirty="0">
                      <a:solidFill>
                        <a:srgbClr val="232F3E"/>
                      </a:solidFill>
                    </a:endParaRPr>
                  </a:p>
                </p:txBody>
              </p:sp>
              <p:sp>
                <p:nvSpPr>
                  <p:cNvPr id="66" name="TextBox 65">
                    <a:extLst>
                      <a:ext uri="{FF2B5EF4-FFF2-40B4-BE49-F238E27FC236}">
                        <a16:creationId xmlns:a16="http://schemas.microsoft.com/office/drawing/2014/main" id="{92EA3CAD-7793-404F-B179-C9799EF46787}"/>
                      </a:ext>
                    </a:extLst>
                  </p:cNvPr>
                  <p:cNvSpPr txBox="1"/>
                  <p:nvPr/>
                </p:nvSpPr>
                <p:spPr>
                  <a:xfrm>
                    <a:off x="7411842" y="4694460"/>
                    <a:ext cx="1072750" cy="53068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100" dirty="0" smtClean="0">
                        <a:solidFill>
                          <a:srgbClr val="232F3E"/>
                        </a:solidFill>
                      </a:rPr>
                      <a:t>Medium</a:t>
                    </a:r>
                    <a:endParaRPr lang="en-US" sz="1100" dirty="0">
                      <a:solidFill>
                        <a:srgbClr val="232F3E"/>
                      </a:solidFill>
                    </a:endParaRPr>
                  </a:p>
                </p:txBody>
              </p:sp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92EA3CAD-7793-404F-B179-C9799EF46787}"/>
                      </a:ext>
                    </a:extLst>
                  </p:cNvPr>
                  <p:cNvSpPr txBox="1"/>
                  <p:nvPr/>
                </p:nvSpPr>
                <p:spPr>
                  <a:xfrm>
                    <a:off x="7411841" y="5702311"/>
                    <a:ext cx="1072750" cy="53068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100" dirty="0" smtClean="0">
                        <a:solidFill>
                          <a:srgbClr val="232F3E"/>
                        </a:solidFill>
                      </a:rPr>
                      <a:t>Large</a:t>
                    </a:r>
                    <a:endParaRPr lang="en-US" sz="1100" dirty="0">
                      <a:solidFill>
                        <a:srgbClr val="232F3E"/>
                      </a:solidFill>
                    </a:endParaRPr>
                  </a:p>
                </p:txBody>
              </p:sp>
              <p:sp>
                <p:nvSpPr>
                  <p:cNvPr id="62" name="Rectangle 61"/>
                  <p:cNvSpPr/>
                  <p:nvPr/>
                </p:nvSpPr>
                <p:spPr bwMode="auto">
                  <a:xfrm>
                    <a:off x="7479265" y="2796049"/>
                    <a:ext cx="1005327" cy="3381015"/>
                  </a:xfrm>
                  <a:prstGeom prst="rect">
                    <a:avLst/>
                  </a:prstGeom>
                  <a:noFill/>
                  <a:ln>
                    <a:solidFill>
                      <a:schemeClr val="bg1">
                        <a:lumMod val="65000"/>
                      </a:schemeClr>
                    </a:solidFill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32472" fontAlgn="base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400" dirty="0" smtClean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</p:grpSp>
          </p:grpSp>
          <p:grpSp>
            <p:nvGrpSpPr>
              <p:cNvPr id="271" name="Group 270"/>
              <p:cNvGrpSpPr/>
              <p:nvPr/>
            </p:nvGrpSpPr>
            <p:grpSpPr>
              <a:xfrm>
                <a:off x="12720907" y="4505393"/>
                <a:ext cx="1100672" cy="600164"/>
                <a:chOff x="12720907" y="4505393"/>
                <a:chExt cx="1100672" cy="600164"/>
              </a:xfrm>
            </p:grpSpPr>
            <p:sp>
              <p:nvSpPr>
                <p:cNvPr id="77" name="Rectangle 76"/>
                <p:cNvSpPr/>
                <p:nvPr/>
              </p:nvSpPr>
              <p:spPr bwMode="auto">
                <a:xfrm>
                  <a:off x="12720907" y="4535721"/>
                  <a:ext cx="1096693" cy="51704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dirty="0" smtClea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76" name="Graphic 2">
                  <a:extLst>
                    <a:ext uri="{FF2B5EF4-FFF2-40B4-BE49-F238E27FC236}">
                      <a16:creationId xmlns:a16="http://schemas.microsoft.com/office/drawing/2014/main" id="{C94D5BFE-0F9C-114D-8DB9-6E4CBB80479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7">
                  <a:extLst>
                    <a:ext uri="{96DAC541-7B7A-43D3-8B79-37D633B846F1}">
                      <asvg:svgBlip xmlns:asvg="http://schemas.microsoft.com/office/drawing/2016/SVG/main" xmlns="" r:embed="rId2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749503" y="4569212"/>
                  <a:ext cx="375636" cy="469545"/>
                </a:xfrm>
                <a:prstGeom prst="rect">
                  <a:avLst/>
                </a:prstGeom>
              </p:spPr>
            </p:pic>
            <p:sp>
              <p:nvSpPr>
                <p:cNvPr id="78" name="TextBox 77"/>
                <p:cNvSpPr txBox="1"/>
                <p:nvPr/>
              </p:nvSpPr>
              <p:spPr>
                <a:xfrm>
                  <a:off x="12987376" y="4505393"/>
                  <a:ext cx="834203" cy="600164"/>
                </a:xfrm>
                <a:prstGeom prst="rect">
                  <a:avLst/>
                </a:prstGeom>
                <a:noFill/>
              </p:spPr>
              <p:txBody>
                <a:bodyPr wrap="none" lIns="182880" tIns="146304" rIns="182880" bIns="146304" rtlCol="0">
                  <a:spAutoFit/>
                </a:bodyPr>
                <a:lstStyle/>
                <a:p>
                  <a:pPr>
                    <a:lnSpc>
                      <a:spcPct val="90000"/>
                    </a:lnSpc>
                    <a:spcAft>
                      <a:spcPts val="1800"/>
                    </a:spcAft>
                  </a:pPr>
                  <a:r>
                    <a:rPr lang="en-US" sz="1100" dirty="0" smtClean="0">
                      <a:gradFill>
                        <a:gsLst>
                          <a:gs pos="2917">
                            <a:schemeClr val="tx1"/>
                          </a:gs>
                          <a:gs pos="30000">
                            <a:schemeClr val="tx1"/>
                          </a:gs>
                        </a:gsLst>
                        <a:lin ang="5400000" scaled="0"/>
                      </a:gradFill>
                    </a:rPr>
                    <a:t>Output</a:t>
                  </a:r>
                  <a:br>
                    <a:rPr lang="en-US" sz="1100" dirty="0" smtClean="0">
                      <a:gradFill>
                        <a:gsLst>
                          <a:gs pos="2917">
                            <a:schemeClr val="tx1"/>
                          </a:gs>
                          <a:gs pos="30000">
                            <a:schemeClr val="tx1"/>
                          </a:gs>
                        </a:gsLst>
                        <a:lin ang="5400000" scaled="0"/>
                      </a:gradFill>
                    </a:rPr>
                  </a:br>
                  <a:r>
                    <a:rPr lang="en-US" sz="1100" dirty="0" smtClean="0">
                      <a:gradFill>
                        <a:gsLst>
                          <a:gs pos="2917">
                            <a:schemeClr val="tx1"/>
                          </a:gs>
                          <a:gs pos="30000">
                            <a:schemeClr val="tx1"/>
                          </a:gs>
                        </a:gsLst>
                        <a:lin ang="5400000" scaled="0"/>
                      </a:gradFill>
                    </a:rPr>
                    <a:t>Mosaic</a:t>
                  </a:r>
                </a:p>
              </p:txBody>
            </p:sp>
          </p:grpSp>
          <p:sp>
            <p:nvSpPr>
              <p:cNvPr id="74" name="Bent-Up Arrow 73"/>
              <p:cNvSpPr/>
              <p:nvPr/>
            </p:nvSpPr>
            <p:spPr bwMode="auto">
              <a:xfrm rot="16200000" flipV="1">
                <a:off x="11647116" y="4212824"/>
                <a:ext cx="485047" cy="1662535"/>
              </a:xfrm>
              <a:prstGeom prst="bentUpArrow">
                <a:avLst>
                  <a:gd name="adj1" fmla="val 8124"/>
                  <a:gd name="adj2" fmla="val 12849"/>
                  <a:gd name="adj3" fmla="val 9182"/>
                </a:avLst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75" name="Picture 74"/>
              <p:cNvPicPr>
                <a:picLocks noChangeAspect="1"/>
              </p:cNvPicPr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11669336" y="4500976"/>
                <a:ext cx="759572" cy="572527"/>
              </a:xfrm>
              <a:prstGeom prst="rect">
                <a:avLst/>
              </a:prstGeom>
            </p:spPr>
          </p:pic>
          <p:grpSp>
            <p:nvGrpSpPr>
              <p:cNvPr id="80" name="Group 79">
                <a:extLst>
                  <a:ext uri="{FF2B5EF4-FFF2-40B4-BE49-F238E27FC236}">
                    <a16:creationId xmlns:a16="http://schemas.microsoft.com/office/drawing/2014/main" id="{8C637E71-652D-A24A-ADF8-26F137078D80}"/>
                  </a:ext>
                </a:extLst>
              </p:cNvPr>
              <p:cNvGrpSpPr/>
              <p:nvPr/>
            </p:nvGrpSpPr>
            <p:grpSpPr>
              <a:xfrm>
                <a:off x="11678078" y="5954541"/>
                <a:ext cx="614798" cy="566542"/>
                <a:chOff x="5559625" y="3143250"/>
                <a:chExt cx="1247153" cy="1149263"/>
              </a:xfrm>
            </p:grpSpPr>
            <p:pic>
              <p:nvPicPr>
                <p:cNvPr id="88" name="Graphic 6">
                  <a:extLst>
                    <a:ext uri="{FF2B5EF4-FFF2-40B4-BE49-F238E27FC236}">
                      <a16:creationId xmlns:a16="http://schemas.microsoft.com/office/drawing/2014/main" id="{4688A8FB-694A-8440-A65E-EA783A9835F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5">
                  <a:extLst>
                    <a:ext uri="{96DAC541-7B7A-43D3-8B79-37D633B846F1}">
                      <asvg:svgBlip xmlns:asvg="http://schemas.microsoft.com/office/drawing/2016/SVG/main" xmlns="" r:embed="rId2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810250" y="3143250"/>
                  <a:ext cx="571500" cy="571500"/>
                </a:xfrm>
                <a:prstGeom prst="rect">
                  <a:avLst/>
                </a:prstGeom>
              </p:spPr>
            </p:pic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92EA3CAD-7793-404F-B179-C9799EF46787}"/>
                    </a:ext>
                  </a:extLst>
                </p:cNvPr>
                <p:cNvSpPr txBox="1"/>
                <p:nvPr/>
              </p:nvSpPr>
              <p:spPr>
                <a:xfrm>
                  <a:off x="5559625" y="3761822"/>
                  <a:ext cx="1247153" cy="53069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100" dirty="0" smtClean="0">
                      <a:solidFill>
                        <a:srgbClr val="232F3E"/>
                      </a:solidFill>
                    </a:rPr>
                    <a:t>Notify</a:t>
                  </a:r>
                  <a:endParaRPr lang="en-US" sz="1100" dirty="0">
                    <a:solidFill>
                      <a:srgbClr val="232F3E"/>
                    </a:solidFill>
                  </a:endParaRPr>
                </a:p>
              </p:txBody>
            </p:sp>
          </p:grpSp>
          <p:grpSp>
            <p:nvGrpSpPr>
              <p:cNvPr id="81" name="Group 80"/>
              <p:cNvGrpSpPr/>
              <p:nvPr/>
            </p:nvGrpSpPr>
            <p:grpSpPr>
              <a:xfrm flipH="1">
                <a:off x="11283372" y="5561640"/>
                <a:ext cx="516920" cy="1144703"/>
                <a:chOff x="6618368" y="3212403"/>
                <a:chExt cx="1048601" cy="2322095"/>
              </a:xfrm>
            </p:grpSpPr>
            <p:sp>
              <p:nvSpPr>
                <p:cNvPr id="85" name="Right Arrow 84"/>
                <p:cNvSpPr/>
                <p:nvPr/>
              </p:nvSpPr>
              <p:spPr bwMode="auto">
                <a:xfrm rot="10800000">
                  <a:off x="6618368" y="4302305"/>
                  <a:ext cx="1041411" cy="150513"/>
                </a:xfrm>
                <a:prstGeom prst="rightArrow">
                  <a:avLst>
                    <a:gd name="adj1" fmla="val 44117"/>
                    <a:gd name="adj2" fmla="val 50000"/>
                  </a:avLst>
                </a:prstGeom>
                <a:solidFill>
                  <a:schemeClr val="accent5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dirty="0" smtClea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86" name="Bent-Up Arrow 85"/>
                <p:cNvSpPr/>
                <p:nvPr/>
              </p:nvSpPr>
              <p:spPr bwMode="auto">
                <a:xfrm rot="5400000" flipH="1">
                  <a:off x="6664638" y="3368690"/>
                  <a:ext cx="1158617" cy="846044"/>
                </a:xfrm>
                <a:prstGeom prst="bentUpArrow">
                  <a:avLst>
                    <a:gd name="adj1" fmla="val 10047"/>
                    <a:gd name="adj2" fmla="val 9190"/>
                    <a:gd name="adj3" fmla="val 0"/>
                  </a:avLst>
                </a:prstGeom>
                <a:solidFill>
                  <a:schemeClr val="accent5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dirty="0" smtClea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87" name="Bent-Up Arrow 86"/>
                <p:cNvSpPr/>
                <p:nvPr/>
              </p:nvSpPr>
              <p:spPr bwMode="auto">
                <a:xfrm rot="16200000" flipH="1" flipV="1">
                  <a:off x="6663089" y="4532168"/>
                  <a:ext cx="1158617" cy="846044"/>
                </a:xfrm>
                <a:prstGeom prst="bentUpArrow">
                  <a:avLst>
                    <a:gd name="adj1" fmla="val 10047"/>
                    <a:gd name="adj2" fmla="val 9190"/>
                    <a:gd name="adj3" fmla="val 0"/>
                  </a:avLst>
                </a:prstGeom>
                <a:solidFill>
                  <a:schemeClr val="accent5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dirty="0" smtClea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91" name="Group 90">
                <a:extLst>
                  <a:ext uri="{FF2B5EF4-FFF2-40B4-BE49-F238E27FC236}">
                    <a16:creationId xmlns:a16="http://schemas.microsoft.com/office/drawing/2014/main" id="{8C637E71-652D-A24A-ADF8-26F137078D80}"/>
                  </a:ext>
                </a:extLst>
              </p:cNvPr>
              <p:cNvGrpSpPr/>
              <p:nvPr/>
            </p:nvGrpSpPr>
            <p:grpSpPr>
              <a:xfrm>
                <a:off x="8542830" y="5988345"/>
                <a:ext cx="586386" cy="433896"/>
                <a:chOff x="5559625" y="3143250"/>
                <a:chExt cx="1072750" cy="880182"/>
              </a:xfrm>
            </p:grpSpPr>
            <p:pic>
              <p:nvPicPr>
                <p:cNvPr id="96" name="Graphic 6">
                  <a:extLst>
                    <a:ext uri="{FF2B5EF4-FFF2-40B4-BE49-F238E27FC236}">
                      <a16:creationId xmlns:a16="http://schemas.microsoft.com/office/drawing/2014/main" id="{4688A8FB-694A-8440-A65E-EA783A9835F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5">
                  <a:extLst>
                    <a:ext uri="{96DAC541-7B7A-43D3-8B79-37D633B846F1}">
                      <asvg:svgBlip xmlns:asvg="http://schemas.microsoft.com/office/drawing/2016/SVG/main" xmlns="" r:embed="rId2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810250" y="3143250"/>
                  <a:ext cx="571500" cy="571500"/>
                </a:xfrm>
                <a:prstGeom prst="rect">
                  <a:avLst/>
                </a:prstGeom>
              </p:spPr>
            </p:pic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92EA3CAD-7793-404F-B179-C9799EF46787}"/>
                    </a:ext>
                  </a:extLst>
                </p:cNvPr>
                <p:cNvSpPr txBox="1"/>
                <p:nvPr/>
              </p:nvSpPr>
              <p:spPr>
                <a:xfrm>
                  <a:off x="5559625" y="3761822"/>
                  <a:ext cx="1072750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100" dirty="0" smtClean="0">
                      <a:solidFill>
                        <a:srgbClr val="232F3E"/>
                      </a:solidFill>
                    </a:rPr>
                    <a:t>Map Colors</a:t>
                  </a:r>
                  <a:endParaRPr lang="en-US" sz="1100" dirty="0">
                    <a:solidFill>
                      <a:srgbClr val="232F3E"/>
                    </a:solidFill>
                  </a:endParaRPr>
                </a:p>
              </p:txBody>
            </p:sp>
          </p:grpSp>
          <p:pic>
            <p:nvPicPr>
              <p:cNvPr id="98" name="Graphic 6">
                <a:extLst>
                  <a:ext uri="{FF2B5EF4-FFF2-40B4-BE49-F238E27FC236}">
                    <a16:creationId xmlns:a16="http://schemas.microsoft.com/office/drawing/2014/main" id="{4688A8FB-694A-8440-A65E-EA783A9835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5">
                <a:extLst>
                  <a:ext uri="{96DAC541-7B7A-43D3-8B79-37D633B846F1}">
                    <asvg:svgBlip xmlns:asvg="http://schemas.microsoft.com/office/drawing/2016/SVG/main" xmlns="" r:embed="rId22"/>
                  </a:ext>
                </a:extLst>
              </a:blip>
              <a:stretch>
                <a:fillRect/>
              </a:stretch>
            </p:blipFill>
            <p:spPr>
              <a:xfrm>
                <a:off x="10893101" y="5420776"/>
                <a:ext cx="308581" cy="281728"/>
              </a:xfrm>
              <a:prstGeom prst="rect">
                <a:avLst/>
              </a:prstGeom>
            </p:spPr>
          </p:pic>
          <p:pic>
            <p:nvPicPr>
              <p:cNvPr id="99" name="Graphic 6">
                <a:extLst>
                  <a:ext uri="{FF2B5EF4-FFF2-40B4-BE49-F238E27FC236}">
                    <a16:creationId xmlns:a16="http://schemas.microsoft.com/office/drawing/2014/main" id="{4688A8FB-694A-8440-A65E-EA783A9835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5">
                <a:extLst>
                  <a:ext uri="{96DAC541-7B7A-43D3-8B79-37D633B846F1}">
                    <asvg:svgBlip xmlns:asvg="http://schemas.microsoft.com/office/drawing/2016/SVG/main" xmlns="" r:embed="rId22"/>
                  </a:ext>
                </a:extLst>
              </a:blip>
              <a:stretch>
                <a:fillRect/>
              </a:stretch>
            </p:blipFill>
            <p:spPr>
              <a:xfrm>
                <a:off x="10894742" y="5977207"/>
                <a:ext cx="308581" cy="281728"/>
              </a:xfrm>
              <a:prstGeom prst="rect">
                <a:avLst/>
              </a:prstGeom>
            </p:spPr>
          </p:pic>
          <p:pic>
            <p:nvPicPr>
              <p:cNvPr id="100" name="Graphic 6">
                <a:extLst>
                  <a:ext uri="{FF2B5EF4-FFF2-40B4-BE49-F238E27FC236}">
                    <a16:creationId xmlns:a16="http://schemas.microsoft.com/office/drawing/2014/main" id="{4688A8FB-694A-8440-A65E-EA783A9835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5">
                <a:extLst>
                  <a:ext uri="{96DAC541-7B7A-43D3-8B79-37D633B846F1}">
                    <asvg:svgBlip xmlns:asvg="http://schemas.microsoft.com/office/drawing/2016/SVG/main" xmlns="" r:embed="rId22"/>
                  </a:ext>
                </a:extLst>
              </a:blip>
              <a:stretch>
                <a:fillRect/>
              </a:stretch>
            </p:blipFill>
            <p:spPr>
              <a:xfrm>
                <a:off x="10881185" y="6548048"/>
                <a:ext cx="308581" cy="281728"/>
              </a:xfrm>
              <a:prstGeom prst="rect">
                <a:avLst/>
              </a:prstGeom>
            </p:spPr>
          </p:pic>
          <p:grpSp>
            <p:nvGrpSpPr>
              <p:cNvPr id="93" name="Group 92"/>
              <p:cNvGrpSpPr/>
              <p:nvPr/>
            </p:nvGrpSpPr>
            <p:grpSpPr>
              <a:xfrm>
                <a:off x="8454358" y="4576827"/>
                <a:ext cx="747869" cy="629005"/>
                <a:chOff x="3849376" y="1470893"/>
                <a:chExt cx="1368172" cy="1275972"/>
              </a:xfrm>
            </p:grpSpPr>
            <p:sp>
              <p:nvSpPr>
                <p:cNvPr id="95" name="TextBox 94"/>
                <p:cNvSpPr txBox="1"/>
                <p:nvPr/>
              </p:nvSpPr>
              <p:spPr>
                <a:xfrm>
                  <a:off x="3849376" y="1470893"/>
                  <a:ext cx="749343" cy="1048895"/>
                </a:xfrm>
                <a:prstGeom prst="rect">
                  <a:avLst/>
                </a:prstGeom>
                <a:noFill/>
              </p:spPr>
              <p:txBody>
                <a:bodyPr wrap="none" lIns="182880" tIns="146304" rIns="182880" bIns="146304" rtlCol="0">
                  <a:spAutoFit/>
                </a:bodyPr>
                <a:lstStyle/>
                <a:p>
                  <a:pPr>
                    <a:lnSpc>
                      <a:spcPct val="90000"/>
                    </a:lnSpc>
                    <a:spcAft>
                      <a:spcPts val="1800"/>
                    </a:spcAft>
                  </a:pPr>
                  <a:endParaRPr lang="en-US" sz="1600" dirty="0" smtClean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endParaRPr>
                </a:p>
              </p:txBody>
            </p:sp>
            <p:pic>
              <p:nvPicPr>
                <p:cNvPr id="94" name="Picture 93"/>
                <p:cNvPicPr>
                  <a:picLocks noChangeAspect="1"/>
                </p:cNvPicPr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4011229" y="1840618"/>
                  <a:ext cx="1206319" cy="906247"/>
                </a:xfrm>
                <a:prstGeom prst="rect">
                  <a:avLst/>
                </a:prstGeom>
              </p:spPr>
            </p:pic>
          </p:grpSp>
          <p:sp>
            <p:nvSpPr>
              <p:cNvPr id="130" name="TextBox 129"/>
              <p:cNvSpPr txBox="1"/>
              <p:nvPr/>
            </p:nvSpPr>
            <p:spPr>
              <a:xfrm>
                <a:off x="5510653" y="4213486"/>
                <a:ext cx="2422779" cy="572464"/>
              </a:xfrm>
              <a:prstGeom prst="rect">
                <a:avLst/>
              </a:prstGeom>
              <a:noFill/>
            </p:spPr>
            <p:txBody>
              <a:bodyPr wrap="none" lIns="182880" tIns="146304" rIns="182880" bIns="146304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1800"/>
                  </a:spcAft>
                </a:pPr>
                <a:r>
                  <a:rPr lang="en-US" sz="2000" dirty="0" smtClean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Mosaic Rendering</a:t>
                </a:r>
              </a:p>
            </p:txBody>
          </p:sp>
        </p:grpSp>
      </p:grpSp>
      <p:grpSp>
        <p:nvGrpSpPr>
          <p:cNvPr id="4" name="Group 3"/>
          <p:cNvGrpSpPr/>
          <p:nvPr/>
        </p:nvGrpSpPr>
        <p:grpSpPr>
          <a:xfrm>
            <a:off x="269931" y="1880248"/>
            <a:ext cx="8643530" cy="4096959"/>
            <a:chOff x="269931" y="1880248"/>
            <a:chExt cx="8643530" cy="4096959"/>
          </a:xfrm>
        </p:grpSpPr>
        <p:sp>
          <p:nvSpPr>
            <p:cNvPr id="106" name="Bent-Up Arrow 105"/>
            <p:cNvSpPr/>
            <p:nvPr/>
          </p:nvSpPr>
          <p:spPr bwMode="auto">
            <a:xfrm flipV="1">
              <a:off x="3484976" y="4135199"/>
              <a:ext cx="5428485" cy="1842008"/>
            </a:xfrm>
            <a:prstGeom prst="bentUpArrow">
              <a:avLst>
                <a:gd name="adj1" fmla="val 2568"/>
                <a:gd name="adj2" fmla="val 7224"/>
                <a:gd name="adj3" fmla="val 6160"/>
              </a:avLst>
            </a:prstGeom>
            <a:solidFill>
              <a:schemeClr val="accent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2" name="Group 1"/>
            <p:cNvGrpSpPr/>
            <p:nvPr/>
          </p:nvGrpSpPr>
          <p:grpSpPr>
            <a:xfrm>
              <a:off x="269931" y="1880248"/>
              <a:ext cx="5387837" cy="3966075"/>
              <a:chOff x="269931" y="1880248"/>
              <a:chExt cx="5387837" cy="3966075"/>
            </a:xfrm>
          </p:grpSpPr>
          <p:sp>
            <p:nvSpPr>
              <p:cNvPr id="263" name="Right Arrow 262"/>
              <p:cNvSpPr/>
              <p:nvPr/>
            </p:nvSpPr>
            <p:spPr bwMode="auto">
              <a:xfrm>
                <a:off x="3550894" y="2764656"/>
                <a:ext cx="2106874" cy="135934"/>
              </a:xfrm>
              <a:prstGeom prst="rightArrow">
                <a:avLst/>
              </a:prstGeom>
              <a:solidFill>
                <a:schemeClr val="accent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6" name="Graphic 103">
                <a:extLst>
                  <a:ext uri="{FF2B5EF4-FFF2-40B4-BE49-F238E27FC236}">
                    <a16:creationId xmlns:a16="http://schemas.microsoft.com/office/drawing/2014/main" id="{CDCA25AE-3B67-134A-A6B1-FD3A506FA4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8">
                <a:extLst>
                  <a:ext uri="{96DAC541-7B7A-43D3-8B79-37D633B846F1}">
                    <asvg:svgBlip xmlns="" xmlns:asvg="http://schemas.microsoft.com/office/drawing/2016/SVG/main" r:embed="rId49"/>
                  </a:ext>
                </a:extLst>
              </a:blip>
              <a:stretch>
                <a:fillRect/>
              </a:stretch>
            </p:blipFill>
            <p:spPr>
              <a:xfrm>
                <a:off x="269931" y="3304943"/>
                <a:ext cx="629154" cy="629154"/>
              </a:xfrm>
              <a:prstGeom prst="rect">
                <a:avLst/>
              </a:prstGeom>
            </p:spPr>
          </p:pic>
          <p:grpSp>
            <p:nvGrpSpPr>
              <p:cNvPr id="274" name="Group 273"/>
              <p:cNvGrpSpPr/>
              <p:nvPr/>
            </p:nvGrpSpPr>
            <p:grpSpPr>
              <a:xfrm>
                <a:off x="1082775" y="1880248"/>
                <a:ext cx="3910954" cy="3966075"/>
                <a:chOff x="1082775" y="1880248"/>
                <a:chExt cx="3910954" cy="3966075"/>
              </a:xfrm>
            </p:grpSpPr>
            <p:sp>
              <p:nvSpPr>
                <p:cNvPr id="10" name="Rectangle 9"/>
                <p:cNvSpPr/>
                <p:nvPr/>
              </p:nvSpPr>
              <p:spPr bwMode="auto">
                <a:xfrm>
                  <a:off x="1082775" y="1985028"/>
                  <a:ext cx="3910954" cy="3861295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  <a:prstDash val="sysDash"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dirty="0" smtClea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grpSp>
              <p:nvGrpSpPr>
                <p:cNvPr id="9" name="Group 8"/>
                <p:cNvGrpSpPr/>
                <p:nvPr/>
              </p:nvGrpSpPr>
              <p:grpSpPr>
                <a:xfrm>
                  <a:off x="1236457" y="2477904"/>
                  <a:ext cx="2681930" cy="3116138"/>
                  <a:chOff x="1236457" y="2477904"/>
                  <a:chExt cx="2681930" cy="3116138"/>
                </a:xfrm>
              </p:grpSpPr>
              <p:grpSp>
                <p:nvGrpSpPr>
                  <p:cNvPr id="18" name="Group 17"/>
                  <p:cNvGrpSpPr/>
                  <p:nvPr/>
                </p:nvGrpSpPr>
                <p:grpSpPr>
                  <a:xfrm>
                    <a:off x="1476519" y="2477904"/>
                    <a:ext cx="2004753" cy="2114455"/>
                    <a:chOff x="2947481" y="2679160"/>
                    <a:chExt cx="3642084" cy="3841384"/>
                  </a:xfrm>
                </p:grpSpPr>
                <p:sp>
                  <p:nvSpPr>
                    <p:cNvPr id="19" name="Rectangle 18"/>
                    <p:cNvSpPr/>
                    <p:nvPr/>
                  </p:nvSpPr>
                  <p:spPr bwMode="auto">
                    <a:xfrm>
                      <a:off x="2947481" y="2679160"/>
                      <a:ext cx="3550595" cy="3841384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932472" fontAlgn="base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2400" dirty="0" smtClean="0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pic>
                  <p:nvPicPr>
                    <p:cNvPr id="20" name="Graphic 65">
                      <a:extLst>
                        <a:ext uri="{FF2B5EF4-FFF2-40B4-BE49-F238E27FC236}">
                          <a16:creationId xmlns:a16="http://schemas.microsoft.com/office/drawing/2014/main" id="{2A27E9A0-EACE-F047-9F06-3B0B47C5BC65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79">
                      <a:extLst>
                        <a:ext uri="{96DAC541-7B7A-43D3-8B79-37D633B846F1}">
                          <asvg:svgBlip xmlns="" xmlns:asvg="http://schemas.microsoft.com/office/drawing/2016/SVG/main" r:embed="rId41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3019038" y="2752926"/>
                      <a:ext cx="870469" cy="1088088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21" name="Graphic 98">
                      <a:extLst>
                        <a:ext uri="{FF2B5EF4-FFF2-40B4-BE49-F238E27FC236}">
                          <a16:creationId xmlns:a16="http://schemas.microsoft.com/office/drawing/2014/main" id="{2E465156-B19E-5C4E-81BB-8793FDA6B2D6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69">
                      <a:extLst>
                        <a:ext uri="{96DAC541-7B7A-43D3-8B79-37D633B846F1}">
                          <asvg:svgBlip xmlns="" xmlns:asvg="http://schemas.microsoft.com/office/drawing/2016/SVG/main" r:embed="rId35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4184851" y="3473577"/>
                      <a:ext cx="972882" cy="757692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22" name="Graphic 98">
                      <a:extLst>
                        <a:ext uri="{FF2B5EF4-FFF2-40B4-BE49-F238E27FC236}">
                          <a16:creationId xmlns:a16="http://schemas.microsoft.com/office/drawing/2014/main" id="{2E465156-B19E-5C4E-81BB-8793FDA6B2D6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69">
                      <a:extLst>
                        <a:ext uri="{96DAC541-7B7A-43D3-8B79-37D633B846F1}">
                          <asvg:svgBlip xmlns="" xmlns:asvg="http://schemas.microsoft.com/office/drawing/2016/SVG/main" r:embed="rId35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4184851" y="4470174"/>
                      <a:ext cx="972882" cy="757692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23" name="Graphic 98">
                      <a:extLst>
                        <a:ext uri="{FF2B5EF4-FFF2-40B4-BE49-F238E27FC236}">
                          <a16:creationId xmlns:a16="http://schemas.microsoft.com/office/drawing/2014/main" id="{2E465156-B19E-5C4E-81BB-8793FDA6B2D6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69">
                      <a:extLst>
                        <a:ext uri="{96DAC541-7B7A-43D3-8B79-37D633B846F1}">
                          <asvg:svgBlip xmlns="" xmlns:asvg="http://schemas.microsoft.com/office/drawing/2016/SVG/main" r:embed="rId35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4184851" y="5466771"/>
                      <a:ext cx="972882" cy="757692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24" name="TextBox 23"/>
                    <p:cNvSpPr txBox="1"/>
                    <p:nvPr/>
                  </p:nvSpPr>
                  <p:spPr>
                    <a:xfrm>
                      <a:off x="3585905" y="2683173"/>
                      <a:ext cx="3003660" cy="813557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182880" tIns="146304" rIns="182880" bIns="146304" rtlCol="0">
                      <a:spAutoFit/>
                    </a:bodyPr>
                    <a:lstStyle/>
                    <a:p>
                      <a:pPr>
                        <a:lnSpc>
                          <a:spcPct val="90000"/>
                        </a:lnSpc>
                        <a:spcAft>
                          <a:spcPts val="1800"/>
                        </a:spcAft>
                      </a:pPr>
                      <a:r>
                        <a:rPr lang="en-US" sz="1100" dirty="0" smtClean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</a:rPr>
                        <a:t>Web Server Clusters</a:t>
                      </a:r>
                    </a:p>
                  </p:txBody>
                </p:sp>
              </p:grpSp>
              <p:grpSp>
                <p:nvGrpSpPr>
                  <p:cNvPr id="7" name="Group 6"/>
                  <p:cNvGrpSpPr/>
                  <p:nvPr/>
                </p:nvGrpSpPr>
                <p:grpSpPr>
                  <a:xfrm>
                    <a:off x="1236457" y="4912261"/>
                    <a:ext cx="993065" cy="681781"/>
                    <a:chOff x="814636" y="4912261"/>
                    <a:chExt cx="993065" cy="681781"/>
                  </a:xfrm>
                </p:grpSpPr>
                <p:grpSp>
                  <p:nvGrpSpPr>
                    <p:cNvPr id="5" name="Group 4"/>
                    <p:cNvGrpSpPr/>
                    <p:nvPr/>
                  </p:nvGrpSpPr>
                  <p:grpSpPr>
                    <a:xfrm>
                      <a:off x="814636" y="4966390"/>
                      <a:ext cx="921524" cy="627652"/>
                      <a:chOff x="823790" y="4967604"/>
                      <a:chExt cx="921524" cy="627652"/>
                    </a:xfrm>
                  </p:grpSpPr>
                  <p:sp>
                    <p:nvSpPr>
                      <p:cNvPr id="27" name="Rectangle 26"/>
                      <p:cNvSpPr/>
                      <p:nvPr/>
                    </p:nvSpPr>
                    <p:spPr bwMode="auto">
                      <a:xfrm>
                        <a:off x="823790" y="4967604"/>
                        <a:ext cx="921524" cy="627652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2"/>
                      </a:lnRef>
                      <a:fillRef idx="3">
                        <a:schemeClr val="accent2"/>
                      </a:fillRef>
                      <a:effectRef idx="2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932472" fontAlgn="base">
                          <a:lnSpc>
                            <a:spcPct val="9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2400" dirty="0" smtClean="0">
                          <a:gradFill>
                            <a:gsLst>
                              <a:gs pos="0">
                                <a:srgbClr val="FFFFFF"/>
                              </a:gs>
                              <a:gs pos="100000">
                                <a:srgbClr val="FFFFFF"/>
                              </a:gs>
                            </a:gsLst>
                            <a:lin ang="5400000" scaled="0"/>
                          </a:gradFill>
                          <a:ea typeface="Segoe UI" pitchFamily="34" charset="0"/>
                          <a:cs typeface="Segoe UI" pitchFamily="34" charset="0"/>
                        </a:endParaRPr>
                      </a:p>
                    </p:txBody>
                  </p:sp>
                  <p:pic>
                    <p:nvPicPr>
                      <p:cNvPr id="26" name="Graphic 7">
                        <a:extLst>
                          <a:ext uri="{FF2B5EF4-FFF2-40B4-BE49-F238E27FC236}">
                            <a16:creationId xmlns:a16="http://schemas.microsoft.com/office/drawing/2014/main" id="{16B58360-019F-3A46-9AAA-F527DB5B7F28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80">
                        <a:extLst>
                          <a:ext uri="{96DAC541-7B7A-43D3-8B79-37D633B846F1}">
                            <asvg:svgBlip xmlns="" xmlns:asvg="http://schemas.microsoft.com/office/drawing/2016/SVG/main" r:embed="rId5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848523" y="4986282"/>
                        <a:ext cx="419436" cy="601192"/>
                      </a:xfrm>
                      <a:prstGeom prst="rect">
                        <a:avLst/>
                      </a:prstGeom>
                    </p:spPr>
                  </p:pic>
                </p:grpSp>
                <p:sp>
                  <p:nvSpPr>
                    <p:cNvPr id="28" name="TextBox 27"/>
                    <p:cNvSpPr txBox="1"/>
                    <p:nvPr/>
                  </p:nvSpPr>
                  <p:spPr>
                    <a:xfrm>
                      <a:off x="1122577" y="4912261"/>
                      <a:ext cx="685124" cy="627864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182880" tIns="146304" rIns="182880" bIns="146304" rtlCol="0">
                      <a:spAutoFit/>
                    </a:bodyPr>
                    <a:lstStyle/>
                    <a:p>
                      <a:pPr>
                        <a:lnSpc>
                          <a:spcPct val="90000"/>
                        </a:lnSpc>
                        <a:spcAft>
                          <a:spcPts val="1800"/>
                        </a:spcAft>
                      </a:pPr>
                      <a:r>
                        <a:rPr lang="en-US" sz="1200" dirty="0" smtClean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</a:rPr>
                        <a:t>User</a:t>
                      </a:r>
                      <a:br>
                        <a:rPr lang="en-US" sz="1200" dirty="0" smtClean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</a:rPr>
                      </a:br>
                      <a:r>
                        <a:rPr lang="en-US" sz="1200" dirty="0" smtClean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</a:rPr>
                        <a:t>Pool</a:t>
                      </a:r>
                    </a:p>
                  </p:txBody>
                </p:sp>
              </p:grpSp>
              <p:sp>
                <p:nvSpPr>
                  <p:cNvPr id="29" name="Up-Down Arrow 28"/>
                  <p:cNvSpPr/>
                  <p:nvPr/>
                </p:nvSpPr>
                <p:spPr bwMode="auto">
                  <a:xfrm>
                    <a:off x="1707420" y="4659497"/>
                    <a:ext cx="161782" cy="252764"/>
                  </a:xfrm>
                  <a:prstGeom prst="upDownArrow">
                    <a:avLst/>
                  </a:prstGeom>
                  <a:solidFill>
                    <a:schemeClr val="accent1"/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32472" fontAlgn="base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400" dirty="0" smtClean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36" name="Bent-Up Arrow 35"/>
                  <p:cNvSpPr/>
                  <p:nvPr/>
                </p:nvSpPr>
                <p:spPr bwMode="auto">
                  <a:xfrm rot="16200000">
                    <a:off x="2576680" y="4353683"/>
                    <a:ext cx="920824" cy="477352"/>
                  </a:xfrm>
                  <a:prstGeom prst="bentUpArrow">
                    <a:avLst>
                      <a:gd name="adj1" fmla="val 10065"/>
                      <a:gd name="adj2" fmla="val 16234"/>
                      <a:gd name="adj3" fmla="val 18506"/>
                    </a:avLst>
                  </a:prstGeom>
                  <a:solidFill>
                    <a:schemeClr val="accent1"/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32472" fontAlgn="base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400" dirty="0" smtClean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grpSp>
                <p:nvGrpSpPr>
                  <p:cNvPr id="8" name="Group 7"/>
                  <p:cNvGrpSpPr/>
                  <p:nvPr/>
                </p:nvGrpSpPr>
                <p:grpSpPr>
                  <a:xfrm>
                    <a:off x="2374421" y="4905496"/>
                    <a:ext cx="1543966" cy="678234"/>
                    <a:chOff x="2374421" y="4905496"/>
                    <a:chExt cx="1543966" cy="678234"/>
                  </a:xfrm>
                </p:grpSpPr>
                <p:sp>
                  <p:nvSpPr>
                    <p:cNvPr id="31" name="Rectangle 30"/>
                    <p:cNvSpPr/>
                    <p:nvPr/>
                  </p:nvSpPr>
                  <p:spPr bwMode="auto">
                    <a:xfrm>
                      <a:off x="2374421" y="4954864"/>
                      <a:ext cx="1390383" cy="628866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tx1"/>
                      </a:solidFill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932472" fontAlgn="base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2400" dirty="0" smtClean="0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pic>
                  <p:nvPicPr>
                    <p:cNvPr id="32" name="Graphic 15">
                      <a:extLst>
                        <a:ext uri="{FF2B5EF4-FFF2-40B4-BE49-F238E27FC236}">
                          <a16:creationId xmlns:a16="http://schemas.microsoft.com/office/drawing/2014/main" id="{4F9756E1-2CB8-7A4E-BAB5-F808AA99DCB7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4">
                      <a:extLst>
                        <a:ext uri="{96DAC541-7B7A-43D3-8B79-37D633B846F1}">
                          <asvg:svgBlip xmlns="" xmlns:asvg="http://schemas.microsoft.com/office/drawing/2016/SVG/main" r:embed="rId9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2392602" y="4976209"/>
                      <a:ext cx="521829" cy="572304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3" name="TextBox 2"/>
                    <p:cNvSpPr txBox="1"/>
                    <p:nvPr/>
                  </p:nvSpPr>
                  <p:spPr>
                    <a:xfrm>
                      <a:off x="2862436" y="4905496"/>
                      <a:ext cx="1055951" cy="62786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182880" tIns="146304" rIns="182880" bIns="146304" rtlCol="0">
                      <a:spAutoFit/>
                    </a:bodyPr>
                    <a:lstStyle/>
                    <a:p>
                      <a:pPr>
                        <a:lnSpc>
                          <a:spcPct val="90000"/>
                        </a:lnSpc>
                        <a:spcAft>
                          <a:spcPts val="1800"/>
                        </a:spcAft>
                      </a:pPr>
                      <a:r>
                        <a:rPr lang="en-US" sz="1200" dirty="0" smtClean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</a:rPr>
                        <a:t>Container</a:t>
                      </a:r>
                      <a:br>
                        <a:rPr lang="en-US" sz="1200" dirty="0" smtClean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</a:rPr>
                      </a:br>
                      <a:r>
                        <a:rPr lang="en-US" sz="1200" dirty="0" smtClean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</a:rPr>
                        <a:t>Image</a:t>
                      </a:r>
                      <a:endParaRPr lang="en-US" sz="2800" dirty="0" smtClean="0">
                        <a:gradFill>
                          <a:gsLst>
                            <a:gs pos="2917">
                              <a:schemeClr val="tx1"/>
                            </a:gs>
                            <a:gs pos="30000">
                              <a:schemeClr val="tx1"/>
                            </a:gs>
                          </a:gsLst>
                          <a:lin ang="5400000" scaled="0"/>
                        </a:gradFill>
                      </a:endParaRPr>
                    </a:p>
                  </p:txBody>
                </p:sp>
              </p:grpSp>
            </p:grpSp>
            <p:sp>
              <p:nvSpPr>
                <p:cNvPr id="11" name="TextBox 10"/>
                <p:cNvSpPr txBox="1"/>
                <p:nvPr/>
              </p:nvSpPr>
              <p:spPr>
                <a:xfrm>
                  <a:off x="1237139" y="1880248"/>
                  <a:ext cx="2451633" cy="627864"/>
                </a:xfrm>
                <a:prstGeom prst="rect">
                  <a:avLst/>
                </a:prstGeom>
                <a:noFill/>
              </p:spPr>
              <p:txBody>
                <a:bodyPr wrap="none" lIns="182880" tIns="146304" rIns="182880" bIns="146304" rtlCol="0">
                  <a:spAutoFit/>
                </a:bodyPr>
                <a:lstStyle/>
                <a:p>
                  <a:pPr>
                    <a:lnSpc>
                      <a:spcPct val="90000"/>
                    </a:lnSpc>
                    <a:spcAft>
                      <a:spcPts val="1800"/>
                    </a:spcAft>
                  </a:pPr>
                  <a:r>
                    <a:rPr lang="en-US" sz="2400" dirty="0" smtClean="0">
                      <a:gradFill>
                        <a:gsLst>
                          <a:gs pos="2917">
                            <a:schemeClr val="tx1"/>
                          </a:gs>
                          <a:gs pos="30000">
                            <a:schemeClr val="tx1"/>
                          </a:gs>
                        </a:gsLst>
                        <a:lin ang="5400000" scaled="0"/>
                      </a:gradFill>
                    </a:rPr>
                    <a:t>Web Front End</a:t>
                  </a:r>
                </a:p>
              </p:txBody>
            </p:sp>
            <p:sp>
              <p:nvSpPr>
                <p:cNvPr id="15" name="Rectangle 14"/>
                <p:cNvSpPr/>
                <p:nvPr/>
              </p:nvSpPr>
              <p:spPr bwMode="auto">
                <a:xfrm>
                  <a:off x="3550894" y="3296840"/>
                  <a:ext cx="1253614" cy="58397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dirty="0" smtClea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6" name="TextBox 15"/>
                <p:cNvSpPr txBox="1"/>
                <p:nvPr/>
              </p:nvSpPr>
              <p:spPr>
                <a:xfrm>
                  <a:off x="3831537" y="3237969"/>
                  <a:ext cx="1101905" cy="627864"/>
                </a:xfrm>
                <a:prstGeom prst="rect">
                  <a:avLst/>
                </a:prstGeom>
                <a:noFill/>
              </p:spPr>
              <p:txBody>
                <a:bodyPr wrap="none" lIns="182880" tIns="146304" rIns="182880" bIns="146304" rtlCol="0">
                  <a:spAutoFit/>
                </a:bodyPr>
                <a:lstStyle/>
                <a:p>
                  <a:pPr>
                    <a:lnSpc>
                      <a:spcPct val="90000"/>
                    </a:lnSpc>
                    <a:spcAft>
                      <a:spcPts val="1800"/>
                    </a:spcAft>
                  </a:pPr>
                  <a:r>
                    <a:rPr lang="en-US" sz="1200" dirty="0" smtClean="0">
                      <a:gradFill>
                        <a:gsLst>
                          <a:gs pos="2917">
                            <a:schemeClr val="tx1"/>
                          </a:gs>
                          <a:gs pos="30000">
                            <a:schemeClr val="tx1"/>
                          </a:gs>
                        </a:gsLst>
                        <a:lin ang="5400000" scaled="0"/>
                      </a:gradFill>
                    </a:rPr>
                    <a:t>Parameter</a:t>
                  </a:r>
                  <a:br>
                    <a:rPr lang="en-US" sz="1200" dirty="0" smtClean="0">
                      <a:gradFill>
                        <a:gsLst>
                          <a:gs pos="2917">
                            <a:schemeClr val="tx1"/>
                          </a:gs>
                          <a:gs pos="30000">
                            <a:schemeClr val="tx1"/>
                          </a:gs>
                        </a:gsLst>
                        <a:lin ang="5400000" scaled="0"/>
                      </a:gradFill>
                    </a:rPr>
                  </a:br>
                  <a:r>
                    <a:rPr lang="en-US" sz="1200" dirty="0" smtClean="0">
                      <a:gradFill>
                        <a:gsLst>
                          <a:gs pos="2917">
                            <a:schemeClr val="tx1"/>
                          </a:gs>
                          <a:gs pos="30000">
                            <a:schemeClr val="tx1"/>
                          </a:gs>
                        </a:gsLst>
                        <a:lin ang="5400000" scaled="0"/>
                      </a:gradFill>
                    </a:rPr>
                    <a:t>Store</a:t>
                  </a:r>
                </a:p>
              </p:txBody>
            </p:sp>
            <p:pic>
              <p:nvPicPr>
                <p:cNvPr id="135" name="Graphic 53">
                  <a:extLst>
                    <a:ext uri="{FF2B5EF4-FFF2-40B4-BE49-F238E27FC236}">
                      <a16:creationId xmlns:a16="http://schemas.microsoft.com/office/drawing/2014/main" id="{EF3049AB-9C72-7B43-9C9E-B92B5A5A04A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1">
                  <a:extLst>
                    <a:ext uri="{96DAC541-7B7A-43D3-8B79-37D633B846F1}">
                      <asvg:svgBlip xmlns:asvg="http://schemas.microsoft.com/office/drawing/2016/SVG/main" xmlns="" r:embed="rId8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87859" y="3340328"/>
                  <a:ext cx="376353" cy="376352"/>
                </a:xfrm>
                <a:prstGeom prst="rect">
                  <a:avLst/>
                </a:prstGeom>
              </p:spPr>
            </p:pic>
            <p:sp>
              <p:nvSpPr>
                <p:cNvPr id="25" name="Right Arrow 24"/>
                <p:cNvSpPr/>
                <p:nvPr/>
              </p:nvSpPr>
              <p:spPr bwMode="auto">
                <a:xfrm flipH="1">
                  <a:off x="2747562" y="3530977"/>
                  <a:ext cx="780009" cy="181098"/>
                </a:xfrm>
                <a:prstGeom prst="rightArrow">
                  <a:avLst>
                    <a:gd name="adj1" fmla="val 28514"/>
                    <a:gd name="adj2" fmla="val 50000"/>
                  </a:avLst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dirty="0" smtClea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12188785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Session wrap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158613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AWS .NET Mock Lambda Test Tool (Preview)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169" y="1456038"/>
            <a:ext cx="7032173" cy="4478149"/>
          </a:xfrm>
        </p:spPr>
        <p:txBody>
          <a:bodyPr/>
          <a:lstStyle/>
          <a:p>
            <a:r>
              <a:rPr lang="en-US" dirty="0" smtClean="0"/>
              <a:t>Open Source</a:t>
            </a:r>
          </a:p>
          <a:p>
            <a:pPr lvl="1"/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github.com/aws/aws-lambda-dotnet/</a:t>
            </a:r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 smtClean="0"/>
              <a:t>AWS Toolkit for Visual Studio will auto configure</a:t>
            </a:r>
          </a:p>
          <a:p>
            <a:endParaRPr lang="en-US" dirty="0" smtClean="0"/>
          </a:p>
          <a:p>
            <a:r>
              <a:rPr lang="en-US" dirty="0" smtClean="0"/>
              <a:t>Visual Studio Code and </a:t>
            </a:r>
            <a:r>
              <a:rPr lang="en-US" dirty="0" err="1" smtClean="0"/>
              <a:t>JetBrains</a:t>
            </a:r>
            <a:r>
              <a:rPr lang="en-US" dirty="0" smtClean="0"/>
              <a:t> Rider instructions in README:</a:t>
            </a:r>
          </a:p>
          <a:p>
            <a:pPr lvl="1"/>
            <a:r>
              <a:rPr lang="en-US" dirty="0" smtClean="0"/>
              <a:t>Tools/LambdaTestTool/README.md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9198" y="1480456"/>
            <a:ext cx="6398936" cy="4146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11201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23088" y="347412"/>
            <a:ext cx="13987008" cy="873289"/>
          </a:xfrm>
        </p:spPr>
        <p:txBody>
          <a:bodyPr/>
          <a:lstStyle/>
          <a:p>
            <a:r>
              <a:rPr lang="en-US" dirty="0" smtClean="0"/>
              <a:t>.NET and .NET Core on AWS - latest news!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323088" y="1806303"/>
            <a:ext cx="12226264" cy="6423297"/>
          </a:xfrm>
        </p:spPr>
        <p:txBody>
          <a:bodyPr vert="horz" wrap="square" lIns="146304" tIns="91440" rIns="146304" bIns="91440" rtlCol="0">
            <a:spAutoFit/>
          </a:bodyPr>
          <a:lstStyle/>
          <a:p>
            <a:pPr marL="457200" indent="-457200">
              <a:spcBef>
                <a:spcPts val="4200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latin typeface="+mn-lt"/>
              </a:rPr>
              <a:t>New! AWS .NET </a:t>
            </a:r>
            <a:r>
              <a:rPr lang="en-US" dirty="0">
                <a:latin typeface="+mn-lt"/>
              </a:rPr>
              <a:t>Developer Center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	</a:t>
            </a:r>
            <a:r>
              <a:rPr lang="en-US" dirty="0">
                <a:latin typeface="+mn-lt"/>
                <a:hlinkClick r:id="rId3"/>
              </a:rPr>
              <a:t>https://aws.amazon.com/developer/language/net</a:t>
            </a:r>
            <a:r>
              <a:rPr lang="en-US" dirty="0" smtClean="0">
                <a:latin typeface="+mn-lt"/>
                <a:hlinkClick r:id="rId3"/>
              </a:rPr>
              <a:t>/</a:t>
            </a:r>
            <a:endParaRPr lang="en-US" dirty="0" smtClean="0">
              <a:latin typeface="+mn-lt"/>
            </a:endParaRPr>
          </a:p>
          <a:p>
            <a:pPr marL="457200" indent="-457200">
              <a:spcBef>
                <a:spcPts val="420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New! </a:t>
            </a:r>
            <a:r>
              <a:rPr lang="en-US" dirty="0" smtClean="0">
                <a:latin typeface="+mn-lt"/>
              </a:rPr>
              <a:t>Central repository for everything .NET at AWS</a:t>
            </a:r>
            <a:r>
              <a:rPr lang="en-US" dirty="0">
                <a:latin typeface="+mn-lt"/>
              </a:rPr>
              <a:t/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	</a:t>
            </a:r>
            <a:r>
              <a:rPr lang="en-US" dirty="0">
                <a:latin typeface="+mn-lt"/>
                <a:hlinkClick r:id="rId4"/>
              </a:rPr>
              <a:t>https://</a:t>
            </a:r>
            <a:r>
              <a:rPr lang="en-US" dirty="0" smtClean="0">
                <a:latin typeface="+mn-lt"/>
                <a:hlinkClick r:id="rId4"/>
              </a:rPr>
              <a:t>github.com/aws/dotnet</a:t>
            </a:r>
            <a:endParaRPr lang="en-US" dirty="0" smtClean="0">
              <a:latin typeface="+mn-lt"/>
            </a:endParaRPr>
          </a:p>
          <a:p>
            <a:pPr marL="457200" indent="-457200">
              <a:spcBef>
                <a:spcPts val="4200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latin typeface="+mn-lt"/>
              </a:rPr>
              <a:t>.NET Core 2.1 AWS Lambda Support</a:t>
            </a:r>
          </a:p>
          <a:p>
            <a:pPr marL="457200" indent="-457200">
              <a:spcBef>
                <a:spcPts val="420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The AWS Lambda Tools for </a:t>
            </a:r>
            <a:r>
              <a:rPr lang="en-US" dirty="0" err="1" smtClean="0">
                <a:latin typeface="+mn-lt"/>
              </a:rPr>
              <a:t>Powershell</a:t>
            </a:r>
            <a:endParaRPr lang="en-US" dirty="0" smtClean="0">
              <a:latin typeface="+mn-lt"/>
            </a:endParaRPr>
          </a:p>
          <a:p>
            <a:pPr marL="457200" indent="-457200">
              <a:spcBef>
                <a:spcPts val="4200"/>
              </a:spcBef>
              <a:buFont typeface="Arial" panose="020B0604020202020204" pitchFamily="34" charset="0"/>
              <a:buChar char="•"/>
            </a:pPr>
            <a:r>
              <a:rPr lang="en-US" dirty="0"/>
              <a:t>AWS Tools for Visual Studio Team </a:t>
            </a:r>
            <a:r>
              <a:rPr lang="en-US" dirty="0" smtClean="0"/>
              <a:t>Services version 1.1</a:t>
            </a:r>
            <a:r>
              <a:rPr lang="en-US" dirty="0" smtClean="0">
                <a:latin typeface="+mn-lt"/>
              </a:rPr>
              <a:t> </a:t>
            </a:r>
            <a:endParaRPr lang="en-US" dirty="0" smtClean="0">
              <a:latin typeface="+mn-lt"/>
            </a:endParaRPr>
          </a:p>
          <a:p>
            <a:pPr marL="457200" indent="-457200">
              <a:spcBef>
                <a:spcPts val="4200"/>
              </a:spcBef>
              <a:buFont typeface="Arial" panose="020B0604020202020204" pitchFamily="34" charset="0"/>
              <a:buChar char="•"/>
            </a:pP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928803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Useful links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089" y="1427015"/>
            <a:ext cx="13984225" cy="8346900"/>
          </a:xfrm>
        </p:spPr>
        <p:txBody>
          <a:bodyPr/>
          <a:lstStyle/>
          <a:p>
            <a:r>
              <a:rPr lang="en-US" dirty="0" smtClean="0"/>
              <a:t>AWS .</a:t>
            </a:r>
            <a:r>
              <a:rPr lang="en-US" dirty="0"/>
              <a:t>NET Blog: </a:t>
            </a:r>
            <a:r>
              <a:rPr lang="en-US" dirty="0">
                <a:hlinkClick r:id="rId2"/>
              </a:rPr>
              <a:t>https://aws.amazon.com/blogs/developer/tag/net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AWS .NET Twitter Handle: @</a:t>
            </a:r>
            <a:r>
              <a:rPr lang="en-US" dirty="0" err="1" smtClean="0"/>
              <a:t>awsfornet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GitHub:</a:t>
            </a:r>
          </a:p>
          <a:p>
            <a:pPr lvl="1"/>
            <a:r>
              <a:rPr lang="en-US" dirty="0" smtClean="0"/>
              <a:t>AWS </a:t>
            </a:r>
            <a:r>
              <a:rPr lang="en-US" dirty="0"/>
              <a:t>SDK for .NET: </a:t>
            </a: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github.com/aws/aws-sdk-net</a:t>
            </a:r>
            <a:endParaRPr lang="en-US" dirty="0" smtClean="0"/>
          </a:p>
          <a:p>
            <a:pPr lvl="1"/>
            <a:r>
              <a:rPr lang="en-US" dirty="0" smtClean="0"/>
              <a:t>AWS Lambda for .</a:t>
            </a:r>
            <a:r>
              <a:rPr lang="en-US" dirty="0"/>
              <a:t>NET Core: </a:t>
            </a:r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github.com/aws/aws-lambda-dotnet</a:t>
            </a:r>
            <a:endParaRPr lang="en-US" dirty="0" smtClean="0"/>
          </a:p>
          <a:p>
            <a:pPr lvl="1"/>
            <a:r>
              <a:rPr lang="en-US" dirty="0" smtClean="0"/>
              <a:t>AWS .</a:t>
            </a:r>
            <a:r>
              <a:rPr lang="en-US" dirty="0"/>
              <a:t>NET Global Tools: </a:t>
            </a:r>
            <a:r>
              <a:rPr lang="en-US" dirty="0">
                <a:hlinkClick r:id="rId5"/>
              </a:rPr>
              <a:t>https://</a:t>
            </a:r>
            <a:r>
              <a:rPr lang="en-US" dirty="0" smtClean="0">
                <a:hlinkClick r:id="rId5"/>
              </a:rPr>
              <a:t>github.com/aws/aws-extensions-for-dotnet-cli</a:t>
            </a:r>
            <a:endParaRPr lang="en-US" dirty="0" smtClean="0"/>
          </a:p>
          <a:p>
            <a:pPr lvl="1"/>
            <a:endParaRPr lang="en-US" dirty="0"/>
          </a:p>
          <a:p>
            <a:r>
              <a:rPr lang="en-US" dirty="0" smtClean="0"/>
              <a:t>Upcoming Visual Studio Code Toolkit:</a:t>
            </a:r>
          </a:p>
          <a:p>
            <a:pPr lvl="1"/>
            <a:r>
              <a:rPr lang="en-US" dirty="0">
                <a:hlinkClick r:id="rId6"/>
              </a:rPr>
              <a:t>https://</a:t>
            </a:r>
            <a:r>
              <a:rPr lang="en-US" dirty="0" smtClean="0">
                <a:hlinkClick r:id="rId6"/>
              </a:rPr>
              <a:t>github.com/aws/aws-toolkit-vscode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09893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D10F38-2636-4CED-A3FB-F0E2990384F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Norm Johanson</a:t>
            </a:r>
            <a:endParaRPr lang="en-US" dirty="0"/>
          </a:p>
          <a:p>
            <a:r>
              <a:rPr lang="en-US" dirty="0" smtClean="0"/>
              <a:t>@</a:t>
            </a:r>
            <a:r>
              <a:rPr lang="en-US" dirty="0" err="1" smtClean="0"/>
              <a:t>socketnorm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Steve Roberts</a:t>
            </a:r>
          </a:p>
          <a:p>
            <a:r>
              <a:rPr lang="en-US" dirty="0" smtClean="0"/>
              <a:t>@</a:t>
            </a:r>
            <a:r>
              <a:rPr lang="en-US" dirty="0" err="1" smtClean="0"/>
              <a:t>bellevuesteve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862178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895091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3444973"/>
            <a:ext cx="12908725" cy="1126462"/>
          </a:xfrm>
        </p:spPr>
        <p:txBody>
          <a:bodyPr/>
          <a:lstStyle/>
          <a:p>
            <a:r>
              <a:rPr lang="en-US" dirty="0" smtClean="0"/>
              <a:t>Modern .NET applications on AWS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848270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23088" y="347412"/>
            <a:ext cx="13987008" cy="1526431"/>
          </a:xfrm>
        </p:spPr>
        <p:txBody>
          <a:bodyPr/>
          <a:lstStyle/>
          <a:p>
            <a:r>
              <a:rPr lang="en-US" dirty="0" smtClean="0"/>
              <a:t>Introducing our Simple Elastic Mosaic Processing Application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323088" y="2517963"/>
            <a:ext cx="12226264" cy="3573286"/>
          </a:xfrm>
        </p:spPr>
        <p:txBody>
          <a:bodyPr vert="horz" wrap="square" lIns="146304" tIns="91440" rIns="146304" bIns="91440" rtlCol="0">
            <a:spAutoFit/>
          </a:bodyPr>
          <a:lstStyle/>
          <a:p>
            <a:pPr>
              <a:spcBef>
                <a:spcPts val="4200"/>
              </a:spcBef>
            </a:pPr>
            <a:r>
              <a:rPr lang="en-US" dirty="0" smtClean="0">
                <a:latin typeface="+mn-lt"/>
              </a:rPr>
              <a:t>What does it do?</a:t>
            </a:r>
          </a:p>
          <a:p>
            <a:pPr>
              <a:spcBef>
                <a:spcPts val="4200"/>
              </a:spcBef>
            </a:pPr>
            <a:r>
              <a:rPr lang="en-US" dirty="0" smtClean="0">
                <a:latin typeface="+mn-lt"/>
              </a:rPr>
              <a:t>How was it built? </a:t>
            </a:r>
          </a:p>
          <a:p>
            <a:pPr>
              <a:spcBef>
                <a:spcPts val="4200"/>
              </a:spcBef>
            </a:pPr>
            <a:r>
              <a:rPr lang="en-US" dirty="0" smtClean="0">
                <a:latin typeface="+mn-lt"/>
              </a:rPr>
              <a:t>What services were used?</a:t>
            </a:r>
          </a:p>
          <a:p>
            <a:pPr>
              <a:spcBef>
                <a:spcPts val="4200"/>
              </a:spcBef>
            </a:pPr>
            <a:r>
              <a:rPr lang="en-US" dirty="0" smtClean="0">
                <a:latin typeface="+mn-lt"/>
              </a:rPr>
              <a:t>What problems were solved?</a:t>
            </a:r>
          </a:p>
        </p:txBody>
      </p:sp>
    </p:spTree>
    <p:extLst>
      <p:ext uri="{BB962C8B-B14F-4D97-AF65-F5344CB8AC3E}">
        <p14:creationId xmlns:p14="http://schemas.microsoft.com/office/powerpoint/2010/main" val="339699714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23088" y="347412"/>
            <a:ext cx="13987008" cy="873289"/>
          </a:xfrm>
        </p:spPr>
        <p:txBody>
          <a:bodyPr/>
          <a:lstStyle/>
          <a:p>
            <a:r>
              <a:rPr lang="en-US" dirty="0" smtClean="0"/>
              <a:t>What are we going to learn?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323088" y="1990945"/>
            <a:ext cx="12580652" cy="3573286"/>
          </a:xfrm>
        </p:spPr>
        <p:txBody>
          <a:bodyPr vert="horz" wrap="square" lIns="146304" tIns="91440" rIns="146304" bIns="91440" rtlCol="0">
            <a:spAutoFit/>
          </a:bodyPr>
          <a:lstStyle/>
          <a:p>
            <a:pPr marL="457200" indent="-457200">
              <a:spcBef>
                <a:spcPts val="4200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latin typeface="+mn-lt"/>
              </a:rPr>
              <a:t>Modern application architecture using Serverless and containers</a:t>
            </a:r>
          </a:p>
          <a:p>
            <a:pPr marL="457200" indent="-457200">
              <a:spcBef>
                <a:spcPts val="4200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latin typeface="+mn-lt"/>
              </a:rPr>
              <a:t>Lambda debugging techniques</a:t>
            </a:r>
          </a:p>
          <a:p>
            <a:pPr marL="457200" indent="-457200">
              <a:spcBef>
                <a:spcPts val="4200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latin typeface="+mn-lt"/>
              </a:rPr>
              <a:t>Using new AWS extension libraries in our application</a:t>
            </a:r>
          </a:p>
          <a:p>
            <a:pPr marL="457200" indent="-457200">
              <a:spcBef>
                <a:spcPts val="4200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latin typeface="+mn-lt"/>
              </a:rPr>
              <a:t>CI/CD with the AWS Code services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9417933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23088" y="347412"/>
            <a:ext cx="13987008" cy="873289"/>
          </a:xfrm>
        </p:spPr>
        <p:txBody>
          <a:bodyPr/>
          <a:lstStyle/>
          <a:p>
            <a:r>
              <a:rPr lang="en-US" dirty="0"/>
              <a:t>W</a:t>
            </a:r>
            <a:r>
              <a:rPr lang="en-US" dirty="0" smtClean="0"/>
              <a:t>hat is a mosaic image?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593" y="2889346"/>
            <a:ext cx="2596113" cy="1950330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5601956" y="4395877"/>
            <a:ext cx="3564566" cy="2686792"/>
            <a:chOff x="4804671" y="3807048"/>
            <a:chExt cx="3564566" cy="2686792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04671" y="3807048"/>
              <a:ext cx="3564566" cy="2686792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 bwMode="auto">
            <a:xfrm>
              <a:off x="7325601" y="5687069"/>
              <a:ext cx="108106" cy="90089"/>
            </a:xfrm>
            <a:prstGeom prst="rect">
              <a:avLst/>
            </a:prstGeom>
            <a:noFill/>
            <a:ln w="44450">
              <a:solidFill>
                <a:schemeClr val="accent5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19332" y="3353401"/>
            <a:ext cx="4252279" cy="2732089"/>
          </a:xfrm>
          <a:prstGeom prst="rect">
            <a:avLst/>
          </a:prstGeom>
        </p:spPr>
      </p:pic>
      <p:sp>
        <p:nvSpPr>
          <p:cNvPr id="18" name="Right Arrow 17"/>
          <p:cNvSpPr/>
          <p:nvPr/>
        </p:nvSpPr>
        <p:spPr bwMode="auto">
          <a:xfrm rot="18699813">
            <a:off x="7802441" y="5042161"/>
            <a:ext cx="2886175" cy="187010"/>
          </a:xfrm>
          <a:prstGeom prst="rightArrow">
            <a:avLst/>
          </a:prstGeom>
          <a:solidFill>
            <a:schemeClr val="accent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5646346" y="1444848"/>
            <a:ext cx="3045997" cy="2344404"/>
            <a:chOff x="5646346" y="1444848"/>
            <a:chExt cx="3045997" cy="2344404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646346" y="1787898"/>
              <a:ext cx="3045997" cy="2001354"/>
            </a:xfrm>
            <a:prstGeom prst="rect">
              <a:avLst/>
            </a:prstGeom>
          </p:spPr>
        </p:pic>
        <p:sp>
          <p:nvSpPr>
            <p:cNvPr id="21" name="TextBox 20"/>
            <p:cNvSpPr txBox="1"/>
            <p:nvPr/>
          </p:nvSpPr>
          <p:spPr>
            <a:xfrm>
              <a:off x="6396290" y="1444848"/>
              <a:ext cx="1682192" cy="5724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1800"/>
                </a:spcAft>
              </a:pPr>
              <a:r>
                <a:rPr lang="en-US" sz="20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Tile Gallery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 rot="20848341">
            <a:off x="2743200" y="1376168"/>
            <a:ext cx="3749353" cy="1464899"/>
            <a:chOff x="2855811" y="1424447"/>
            <a:chExt cx="3749353" cy="738664"/>
          </a:xfrm>
        </p:grpSpPr>
        <p:sp>
          <p:nvSpPr>
            <p:cNvPr id="15" name="Curved Down Arrow 14"/>
            <p:cNvSpPr/>
            <p:nvPr/>
          </p:nvSpPr>
          <p:spPr bwMode="auto">
            <a:xfrm>
              <a:off x="2855811" y="1549524"/>
              <a:ext cx="3749353" cy="499992"/>
            </a:xfrm>
            <a:prstGeom prst="curvedDownArrow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345335" y="1424447"/>
              <a:ext cx="609782" cy="7386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1800"/>
                </a:spcAft>
              </a:pPr>
              <a:r>
                <a:rPr lang="en-US" sz="32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+</a:t>
              </a:r>
            </a:p>
          </p:txBody>
        </p:sp>
      </p:grpSp>
      <p:sp>
        <p:nvSpPr>
          <p:cNvPr id="12" name="Down Arrow 11"/>
          <p:cNvSpPr/>
          <p:nvPr/>
        </p:nvSpPr>
        <p:spPr bwMode="auto">
          <a:xfrm>
            <a:off x="7077857" y="3904248"/>
            <a:ext cx="477469" cy="376632"/>
          </a:xfrm>
          <a:prstGeom prst="down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063642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/>
          <p:cNvSpPr/>
          <p:nvPr/>
        </p:nvSpPr>
        <p:spPr bwMode="auto">
          <a:xfrm>
            <a:off x="5011244" y="4487549"/>
            <a:ext cx="8879853" cy="271578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4995153" y="1220701"/>
            <a:ext cx="8895944" cy="28357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Rectangle 2"/>
          <p:cNvSpPr/>
          <p:nvPr/>
        </p:nvSpPr>
        <p:spPr bwMode="auto">
          <a:xfrm>
            <a:off x="1502923" y="1541716"/>
            <a:ext cx="2709154" cy="51265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23088" y="347412"/>
            <a:ext cx="13987008" cy="873289"/>
          </a:xfrm>
        </p:spPr>
        <p:txBody>
          <a:bodyPr/>
          <a:lstStyle/>
          <a:p>
            <a:r>
              <a:rPr lang="en-US" dirty="0" smtClean="0"/>
              <a:t>Overall architecture</a:t>
            </a:r>
            <a:endParaRPr lang="en-US" dirty="0"/>
          </a:p>
        </p:txBody>
      </p:sp>
      <p:pic>
        <p:nvPicPr>
          <p:cNvPr id="6" name="Graphic 103">
            <a:extLst>
              <a:ext uri="{FF2B5EF4-FFF2-40B4-BE49-F238E27FC236}">
                <a16:creationId xmlns:a16="http://schemas.microsoft.com/office/drawing/2014/main" id="{CDCA25AE-3B67-134A-A6B1-FD3A506FA4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323088" y="3763506"/>
            <a:ext cx="1143000" cy="1143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335182" y="2209051"/>
            <a:ext cx="3791744" cy="14126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1800"/>
              </a:spcAft>
            </a:pPr>
            <a:r>
              <a:rPr lang="en-US" sz="32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Mosaic tile gallery</a:t>
            </a:r>
          </a:p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32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ingestion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257799" y="4669769"/>
            <a:ext cx="6196519" cy="7386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1800"/>
              </a:spcAft>
            </a:pPr>
            <a:r>
              <a:rPr lang="en-US" sz="32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Mosaic rendering</a:t>
            </a:r>
          </a:p>
        </p:txBody>
      </p:sp>
      <p:pic>
        <p:nvPicPr>
          <p:cNvPr id="9" name="Graphic 21">
            <a:extLst>
              <a:ext uri="{FF2B5EF4-FFF2-40B4-BE49-F238E27FC236}">
                <a16:creationId xmlns:a16="http://schemas.microsoft.com/office/drawing/2014/main" id="{312CE227-7B0B-134D-A8D7-4AEA19FF7E69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181463" y="2274558"/>
            <a:ext cx="919455" cy="91945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002780D-D14F-D24A-8441-66FB5740C66B}"/>
              </a:ext>
            </a:extLst>
          </p:cNvPr>
          <p:cNvSpPr txBox="1"/>
          <p:nvPr/>
        </p:nvSpPr>
        <p:spPr>
          <a:xfrm>
            <a:off x="10778246" y="3266362"/>
            <a:ext cx="1725888" cy="4208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232F3E"/>
                </a:solidFill>
              </a:rPr>
              <a:t>Tile Gallery</a:t>
            </a:r>
            <a:endParaRPr lang="en-US" sz="1100" dirty="0">
              <a:solidFill>
                <a:srgbClr val="232F3E"/>
              </a:solidFill>
            </a:endParaRPr>
          </a:p>
        </p:txBody>
      </p:sp>
      <p:cxnSp>
        <p:nvCxnSpPr>
          <p:cNvPr id="17" name="Straight Arrow Connector 16"/>
          <p:cNvCxnSpPr>
            <a:stCxn id="2" idx="3"/>
          </p:cNvCxnSpPr>
          <p:nvPr/>
        </p:nvCxnSpPr>
        <p:spPr>
          <a:xfrm>
            <a:off x="9126926" y="2915398"/>
            <a:ext cx="2292864" cy="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/>
          <p:cNvCxnSpPr>
            <a:stCxn id="10" idx="2"/>
            <a:endCxn id="7" idx="0"/>
          </p:cNvCxnSpPr>
          <p:nvPr/>
        </p:nvCxnSpPr>
        <p:spPr>
          <a:xfrm rot="5400000">
            <a:off x="9507367" y="2535945"/>
            <a:ext cx="982517" cy="3285131"/>
          </a:xfrm>
          <a:prstGeom prst="bentConnector3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Elbow Connector 21"/>
          <p:cNvCxnSpPr>
            <a:stCxn id="42" idx="3"/>
            <a:endCxn id="7" idx="1"/>
          </p:cNvCxnSpPr>
          <p:nvPr/>
        </p:nvCxnSpPr>
        <p:spPr>
          <a:xfrm flipV="1">
            <a:off x="3403629" y="5039101"/>
            <a:ext cx="1854170" cy="886064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2219783" y="2519122"/>
            <a:ext cx="1360868" cy="7940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12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Upload tile gallery images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208495" y="4916378"/>
            <a:ext cx="1147548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12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Upload image file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810569" y="6052897"/>
            <a:ext cx="3116879" cy="7386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32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Output mosaic</a:t>
            </a:r>
          </a:p>
        </p:txBody>
      </p:sp>
      <p:cxnSp>
        <p:nvCxnSpPr>
          <p:cNvPr id="28" name="Straight Arrow Connector 27"/>
          <p:cNvCxnSpPr>
            <a:stCxn id="7" idx="2"/>
            <a:endCxn id="26" idx="0"/>
          </p:cNvCxnSpPr>
          <p:nvPr/>
        </p:nvCxnSpPr>
        <p:spPr>
          <a:xfrm>
            <a:off x="8356059" y="5408433"/>
            <a:ext cx="12950" cy="644464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9655262" y="4048799"/>
            <a:ext cx="686726" cy="4616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12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Tiles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9091042" y="2569514"/>
            <a:ext cx="1502379" cy="4616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12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Processed Tiles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1C607287-DE40-344C-B52A-3E06A1FAEA68}"/>
              </a:ext>
            </a:extLst>
          </p:cNvPr>
          <p:cNvGrpSpPr/>
          <p:nvPr/>
        </p:nvGrpSpPr>
        <p:grpSpPr>
          <a:xfrm>
            <a:off x="11055707" y="1288650"/>
            <a:ext cx="1072750" cy="901791"/>
            <a:chOff x="9048765" y="5324579"/>
            <a:chExt cx="1072750" cy="901791"/>
          </a:xfrm>
        </p:grpSpPr>
        <p:pic>
          <p:nvPicPr>
            <p:cNvPr id="35" name="Graphic 82">
              <a:extLst>
                <a:ext uri="{FF2B5EF4-FFF2-40B4-BE49-F238E27FC236}">
                  <a16:creationId xmlns:a16="http://schemas.microsoft.com/office/drawing/2014/main" id="{2B05DD6C-F855-D840-A735-6649674A38DB}"/>
                </a:ext>
              </a:extLst>
            </p:cNvPr>
            <p:cNvPicPr>
              <a:picLocks noChangeAspect="1"/>
            </p:cNvPicPr>
            <p:nvPr/>
          </p:nvPicPr>
          <p:blipFill>
            <a:blip r:embed="rId51">
              <a:extLst>
                <a:ext uri="{96DAC541-7B7A-43D3-8B79-37D633B846F1}">
                  <asvg:svgBlip xmlns=""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9299390" y="5324579"/>
              <a:ext cx="571500" cy="571500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A7B6E7B-F444-5646-8458-8A0C2A029D98}"/>
                </a:ext>
              </a:extLst>
            </p:cNvPr>
            <p:cNvSpPr txBox="1"/>
            <p:nvPr/>
          </p:nvSpPr>
          <p:spPr>
            <a:xfrm>
              <a:off x="9048765" y="5964760"/>
              <a:ext cx="10727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rgbClr val="232F3E"/>
                  </a:solidFill>
                </a:rPr>
                <a:t>Tile Data</a:t>
              </a:r>
              <a:endParaRPr lang="en-US" sz="1100" dirty="0">
                <a:solidFill>
                  <a:srgbClr val="232F3E"/>
                </a:solidFill>
              </a:endParaRPr>
            </a:p>
          </p:txBody>
        </p:sp>
      </p:grpSp>
      <p:cxnSp>
        <p:nvCxnSpPr>
          <p:cNvPr id="38" name="Elbow Connector 37"/>
          <p:cNvCxnSpPr>
            <a:stCxn id="33" idx="0"/>
            <a:endCxn id="35" idx="1"/>
          </p:cNvCxnSpPr>
          <p:nvPr/>
        </p:nvCxnSpPr>
        <p:spPr>
          <a:xfrm rot="5400000" flipH="1" flipV="1">
            <a:off x="10076725" y="1339907"/>
            <a:ext cx="995114" cy="1464100"/>
          </a:xfrm>
          <a:prstGeom prst="bentConnector2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41"/>
          <p:cNvPicPr>
            <a:picLocks noChangeAspect="1"/>
          </p:cNvPicPr>
          <p:nvPr/>
        </p:nvPicPr>
        <p:blipFill>
          <a:blip r:embed="rId52"/>
          <a:stretch>
            <a:fillRect/>
          </a:stretch>
        </p:blipFill>
        <p:spPr>
          <a:xfrm>
            <a:off x="2197310" y="5472041"/>
            <a:ext cx="1206319" cy="906247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53"/>
          <a:stretch>
            <a:fillRect/>
          </a:stretch>
        </p:blipFill>
        <p:spPr>
          <a:xfrm>
            <a:off x="10100356" y="5841526"/>
            <a:ext cx="1540835" cy="1161405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54"/>
          <a:stretch>
            <a:fillRect/>
          </a:stretch>
        </p:blipFill>
        <p:spPr>
          <a:xfrm>
            <a:off x="12295202" y="2274558"/>
            <a:ext cx="1421486" cy="933979"/>
          </a:xfrm>
          <a:prstGeom prst="rect">
            <a:avLst/>
          </a:prstGeom>
        </p:spPr>
      </p:pic>
      <p:cxnSp>
        <p:nvCxnSpPr>
          <p:cNvPr id="18" name="Straight Arrow Connector 17"/>
          <p:cNvCxnSpPr>
            <a:stCxn id="23" idx="3"/>
            <a:endCxn id="2" idx="1"/>
          </p:cNvCxnSpPr>
          <p:nvPr/>
        </p:nvCxnSpPr>
        <p:spPr>
          <a:xfrm flipV="1">
            <a:off x="3580651" y="2915398"/>
            <a:ext cx="1754531" cy="756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 bwMode="auto">
          <a:xfrm>
            <a:off x="1805354" y="1751229"/>
            <a:ext cx="2004646" cy="4771167"/>
          </a:xfrm>
          <a:prstGeom prst="rect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020287" y="1719883"/>
            <a:ext cx="1560364" cy="5447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18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Application</a:t>
            </a:r>
          </a:p>
        </p:txBody>
      </p:sp>
      <p:grpSp>
        <p:nvGrpSpPr>
          <p:cNvPr id="40" name="Group 39"/>
          <p:cNvGrpSpPr/>
          <p:nvPr/>
        </p:nvGrpSpPr>
        <p:grpSpPr>
          <a:xfrm>
            <a:off x="1466090" y="2911290"/>
            <a:ext cx="1316181" cy="2005088"/>
            <a:chOff x="1466088" y="2590276"/>
            <a:chExt cx="1087959" cy="2005088"/>
          </a:xfrm>
        </p:grpSpPr>
        <p:cxnSp>
          <p:nvCxnSpPr>
            <p:cNvPr id="37" name="Elbow Connector 36"/>
            <p:cNvCxnSpPr/>
            <p:nvPr/>
          </p:nvCxnSpPr>
          <p:spPr>
            <a:xfrm flipV="1">
              <a:off x="1466088" y="2590276"/>
              <a:ext cx="753695" cy="1418852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Elbow Connector 42"/>
            <p:cNvCxnSpPr>
              <a:endCxn id="25" idx="0"/>
            </p:cNvCxnSpPr>
            <p:nvPr/>
          </p:nvCxnSpPr>
          <p:spPr>
            <a:xfrm>
              <a:off x="1466524" y="4013993"/>
              <a:ext cx="1087523" cy="581371"/>
            </a:xfrm>
            <a:prstGeom prst="bentConnector2">
              <a:avLst/>
            </a:prstGeom>
            <a:ln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050000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Mosaic tile gallery ingestion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395569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4-05665_ReInvent_2018_Template_Light">
  <a:themeElements>
    <a:clrScheme name="Re:Invent 2018">
      <a:dk1>
        <a:srgbClr val="000000"/>
      </a:dk1>
      <a:lt1>
        <a:srgbClr val="FFFFFF"/>
      </a:lt1>
      <a:dk2>
        <a:srgbClr val="282828"/>
      </a:dk2>
      <a:lt2>
        <a:srgbClr val="D232AA"/>
      </a:lt2>
      <a:accent1>
        <a:srgbClr val="D232AA"/>
      </a:accent1>
      <a:accent2>
        <a:srgbClr val="000AFF"/>
      </a:accent2>
      <a:accent3>
        <a:srgbClr val="8C28FF"/>
      </a:accent3>
      <a:accent4>
        <a:srgbClr val="FF2850"/>
      </a:accent4>
      <a:accent5>
        <a:srgbClr val="FF9900"/>
      </a:accent5>
      <a:accent6>
        <a:srgbClr val="50AA4B"/>
      </a:accent6>
      <a:hlink>
        <a:srgbClr val="2D93AA"/>
      </a:hlink>
      <a:folHlink>
        <a:srgbClr val="2D64AA"/>
      </a:folHlink>
    </a:clrScheme>
    <a:fontScheme name="Re:Invent 2018">
      <a:majorFont>
        <a:latin typeface="Amazon Ember Light"/>
        <a:ea typeface=""/>
        <a:cs typeface=""/>
      </a:majorFont>
      <a:minorFont>
        <a:latin typeface="Amazon Ember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1800"/>
          </a:spcAft>
          <a:defRPr sz="3200" dirty="0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ReInvent 2018 template_16x9_light.potx" id="{E2BE24CE-0B0D-43A8-9BAF-2178801C7488}" vid="{E1C27F3D-144E-46CB-B0A4-59CBB5BA92E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ustom 1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ustom 1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2B0BB5962AB3C45A9A1CE1EC4C4F647" ma:contentTypeVersion="1" ma:contentTypeDescription="Create a new document." ma:contentTypeScope="" ma:versionID="39dd6e28de13981fc99600d481b1de5c">
  <xsd:schema xmlns:xsd="http://www.w3.org/2001/XMLSchema" xmlns:xs="http://www.w3.org/2001/XMLSchema" xmlns:p="http://schemas.microsoft.com/office/2006/metadata/properties" xmlns:ns3="630a2e83-186a-4a0f-ab27-bee8a8096abc" targetNamespace="http://schemas.microsoft.com/office/2006/metadata/properties" ma:root="true" ma:fieldsID="e5a18a002045f9f0e2a3c9cc06ab2675" ns3:_="">
    <xsd:import namespace="630a2e83-186a-4a0f-ab27-bee8a8096abc"/>
    <xsd:element name="properties">
      <xsd:complexType>
        <xsd:sequence>
          <xsd:element name="documentManagement">
            <xsd:complexType>
              <xsd:all>
                <xsd:element ref="ns3:SharedWithUser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30a2e83-186a-4a0f-ab27-bee8a8096abc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42678F0-6EA3-4F58-92F2-E73D80B5361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30a2e83-186a-4a0f-ab27-bee8a8096ab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990F116-B58F-4255-B05B-DA3808E0E5C6}">
  <ds:schemaRefs>
    <ds:schemaRef ds:uri="http://schemas.microsoft.com/office/2006/metadata/properties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630a2e83-186a-4a0f-ab27-bee8a8096abc"/>
    <ds:schemaRef ds:uri="http://purl.org/dc/dcmitype/"/>
    <ds:schemaRef ds:uri="http://schemas.microsoft.com/office/infopath/2007/PartnerControls"/>
    <ds:schemaRef ds:uri="http://purl.org/dc/elements/1.1/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ReInvent 2018 template_16x9_light (1)</Template>
  <TotalTime>5278</TotalTime>
  <Words>721</Words>
  <Application>Microsoft Office PowerPoint</Application>
  <PresentationFormat>Custom</PresentationFormat>
  <Paragraphs>232</Paragraphs>
  <Slides>32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9" baseType="lpstr">
      <vt:lpstr>Amazon Ember</vt:lpstr>
      <vt:lpstr>Amazon Ember Light</vt:lpstr>
      <vt:lpstr>Arial</vt:lpstr>
      <vt:lpstr>Arial Black</vt:lpstr>
      <vt:lpstr>Lucida Console</vt:lpstr>
      <vt:lpstr>Segoe UI</vt:lpstr>
      <vt:lpstr>4-05665_ReInvent_2018_Template_Light</vt:lpstr>
      <vt:lpstr>Developing with .NET Core on AWS - what’s new</vt:lpstr>
      <vt:lpstr>What’s new for .NET on AWS</vt:lpstr>
      <vt:lpstr>.NET and .NET Core on AWS - latest news!</vt:lpstr>
      <vt:lpstr>Modern .NET applications on AWS</vt:lpstr>
      <vt:lpstr>Introducing our Simple Elastic Mosaic Processing Application</vt:lpstr>
      <vt:lpstr>What are we going to learn?</vt:lpstr>
      <vt:lpstr>What is a mosaic image?</vt:lpstr>
      <vt:lpstr>Overall architecture</vt:lpstr>
      <vt:lpstr>Mosaic tile gallery ingestion</vt:lpstr>
      <vt:lpstr>What does tile ingestion do?</vt:lpstr>
      <vt:lpstr>How tile ingestion works</vt:lpstr>
      <vt:lpstr>Why did we choose AWS Batch?</vt:lpstr>
      <vt:lpstr>Demo: tile ingestion</vt:lpstr>
      <vt:lpstr>What did we learn?</vt:lpstr>
      <vt:lpstr>Mosaic rendering</vt:lpstr>
      <vt:lpstr>What does mosaic rendering do?</vt:lpstr>
      <vt:lpstr>How mosaic rendering works</vt:lpstr>
      <vt:lpstr>Demo: mosaic rendering</vt:lpstr>
      <vt:lpstr>What did we learn?</vt:lpstr>
      <vt:lpstr>Web front-end</vt:lpstr>
      <vt:lpstr>What does the web front-end do?</vt:lpstr>
      <vt:lpstr>How the web front-end works</vt:lpstr>
      <vt:lpstr>Demo: hosting the web front-end</vt:lpstr>
      <vt:lpstr>What did we learn?</vt:lpstr>
      <vt:lpstr>Upcoming Library GitHub Repositories</vt:lpstr>
      <vt:lpstr>Revisiting the architecture</vt:lpstr>
      <vt:lpstr>PowerPoint Presentation</vt:lpstr>
      <vt:lpstr>Session wrap</vt:lpstr>
      <vt:lpstr>AWS .NET Mock Lambda Test Tool (Preview)</vt:lpstr>
      <vt:lpstr>Useful links</vt:lpstr>
      <vt:lpstr>PowerPoint Presentation</vt:lpstr>
      <vt:lpstr>PowerPoint Presentation</vt:lpstr>
    </vt:vector>
  </TitlesOfParts>
  <Company>Amazon Corporate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&lt;Speech title here&gt;</dc:subject>
  <dc:creator>Roberts, Steve</dc:creator>
  <cp:keywords>ReInvent 2018</cp:keywords>
  <cp:lastModifiedBy>Johanson, Norm</cp:lastModifiedBy>
  <cp:revision>218</cp:revision>
  <dcterms:created xsi:type="dcterms:W3CDTF">2018-10-26T17:17:50Z</dcterms:created>
  <dcterms:modified xsi:type="dcterms:W3CDTF">2018-11-15T22:45:44Z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0x010100A2B0BB5962AB3C45A9A1CE1EC4C4F647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</Properties>
</file>